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320" r:id="rId2"/>
    <p:sldId id="321" r:id="rId3"/>
    <p:sldId id="322" r:id="rId4"/>
    <p:sldId id="323" r:id="rId5"/>
    <p:sldId id="325" r:id="rId6"/>
    <p:sldId id="326" r:id="rId7"/>
    <p:sldId id="327" r:id="rId8"/>
    <p:sldId id="328" r:id="rId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691"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gif>
</file>

<file path=ppt/media/image11.gif>
</file>

<file path=ppt/media/image12.gif>
</file>

<file path=ppt/media/image13.gif>
</file>

<file path=ppt/media/image14.gif>
</file>

<file path=ppt/media/image15.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657CA9-1653-43CE-866D-CAD9C39AC213}" type="datetimeFigureOut">
              <a:rPr lang="zh-CN" altLang="en-US" smtClean="0"/>
              <a:t>2020/11/22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30C39F-F0F4-4C3C-9C48-7151DD7E66FC}" type="slidenum">
              <a:rPr lang="zh-CN" altLang="en-US" smtClean="0"/>
              <a:t>‹#›</a:t>
            </a:fld>
            <a:endParaRPr lang="zh-CN" altLang="en-US"/>
          </a:p>
        </p:txBody>
      </p:sp>
    </p:spTree>
    <p:extLst>
      <p:ext uri="{BB962C8B-B14F-4D97-AF65-F5344CB8AC3E}">
        <p14:creationId xmlns:p14="http://schemas.microsoft.com/office/powerpoint/2010/main" val="24948883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t>1</a:t>
            </a:fld>
            <a:endParaRPr lang="zh-CN" altLang="en-US"/>
          </a:p>
        </p:txBody>
      </p:sp>
    </p:spTree>
    <p:extLst>
      <p:ext uri="{BB962C8B-B14F-4D97-AF65-F5344CB8AC3E}">
        <p14:creationId xmlns:p14="http://schemas.microsoft.com/office/powerpoint/2010/main" val="14537654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t>2</a:t>
            </a:fld>
            <a:endParaRPr lang="zh-CN" altLang="en-US"/>
          </a:p>
        </p:txBody>
      </p:sp>
    </p:spTree>
    <p:extLst>
      <p:ext uri="{BB962C8B-B14F-4D97-AF65-F5344CB8AC3E}">
        <p14:creationId xmlns:p14="http://schemas.microsoft.com/office/powerpoint/2010/main" val="40952099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t>3</a:t>
            </a:fld>
            <a:endParaRPr lang="zh-CN" altLang="en-US"/>
          </a:p>
        </p:txBody>
      </p:sp>
    </p:spTree>
    <p:extLst>
      <p:ext uri="{BB962C8B-B14F-4D97-AF65-F5344CB8AC3E}">
        <p14:creationId xmlns:p14="http://schemas.microsoft.com/office/powerpoint/2010/main" val="42296152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51187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t>5</a:t>
            </a:fld>
            <a:endParaRPr lang="zh-CN" altLang="en-US"/>
          </a:p>
        </p:txBody>
      </p:sp>
    </p:spTree>
    <p:extLst>
      <p:ext uri="{BB962C8B-B14F-4D97-AF65-F5344CB8AC3E}">
        <p14:creationId xmlns:p14="http://schemas.microsoft.com/office/powerpoint/2010/main" val="27889867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t>6</a:t>
            </a:fld>
            <a:endParaRPr lang="zh-CN" altLang="en-US"/>
          </a:p>
        </p:txBody>
      </p:sp>
    </p:spTree>
    <p:extLst>
      <p:ext uri="{BB962C8B-B14F-4D97-AF65-F5344CB8AC3E}">
        <p14:creationId xmlns:p14="http://schemas.microsoft.com/office/powerpoint/2010/main" val="8160922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t>7</a:t>
            </a:fld>
            <a:endParaRPr lang="zh-CN" altLang="en-US"/>
          </a:p>
        </p:txBody>
      </p:sp>
    </p:spTree>
    <p:extLst>
      <p:ext uri="{BB962C8B-B14F-4D97-AF65-F5344CB8AC3E}">
        <p14:creationId xmlns:p14="http://schemas.microsoft.com/office/powerpoint/2010/main" val="29426014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3435DCA-F7DA-4348-A7B2-EBF7E58CC170}" type="slidenum">
              <a:rPr lang="zh-CN" altLang="en-US" smtClean="0"/>
              <a:t>8</a:t>
            </a:fld>
            <a:endParaRPr lang="zh-CN" altLang="en-US"/>
          </a:p>
        </p:txBody>
      </p:sp>
    </p:spTree>
    <p:extLst>
      <p:ext uri="{BB962C8B-B14F-4D97-AF65-F5344CB8AC3E}">
        <p14:creationId xmlns:p14="http://schemas.microsoft.com/office/powerpoint/2010/main" val="18580840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EDD230D-4AD2-4B43-9E09-43209D6D150B}"/>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8D5A21AD-C8E5-4A9B-8BBB-45C3B82976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24F8AEB-1567-47FE-B698-E7715FB1DED4}"/>
              </a:ext>
            </a:extLst>
          </p:cNvPr>
          <p:cNvSpPr>
            <a:spLocks noGrp="1"/>
          </p:cNvSpPr>
          <p:nvPr>
            <p:ph type="dt" sz="half" idx="10"/>
          </p:nvPr>
        </p:nvSpPr>
        <p:spPr/>
        <p:txBody>
          <a:bodyPr/>
          <a:lstStyle/>
          <a:p>
            <a:fld id="{9F3C719D-41E0-4D9A-8263-61A4FEA5F359}" type="datetimeFigureOut">
              <a:rPr lang="zh-CN" altLang="en-US" smtClean="0"/>
              <a:t>2020/11/22</a:t>
            </a:fld>
            <a:endParaRPr lang="zh-CN" altLang="en-US"/>
          </a:p>
        </p:txBody>
      </p:sp>
      <p:sp>
        <p:nvSpPr>
          <p:cNvPr id="5" name="页脚占位符 4">
            <a:extLst>
              <a:ext uri="{FF2B5EF4-FFF2-40B4-BE49-F238E27FC236}">
                <a16:creationId xmlns:a16="http://schemas.microsoft.com/office/drawing/2014/main" id="{0302A320-B992-4E71-94C5-3FD74041E05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BF89EF6-A607-4C94-B699-2278AE24D218}"/>
              </a:ext>
            </a:extLst>
          </p:cNvPr>
          <p:cNvSpPr>
            <a:spLocks noGrp="1"/>
          </p:cNvSpPr>
          <p:nvPr>
            <p:ph type="sldNum" sz="quarter" idx="12"/>
          </p:nvPr>
        </p:nvSpPr>
        <p:spPr/>
        <p:txBody>
          <a:bodyPr/>
          <a:lstStyle/>
          <a:p>
            <a:fld id="{E401AE0F-1063-4685-B50E-FF9C19B3A355}" type="slidenum">
              <a:rPr lang="zh-CN" altLang="en-US" smtClean="0"/>
              <a:t>‹#›</a:t>
            </a:fld>
            <a:endParaRPr lang="zh-CN" altLang="en-US"/>
          </a:p>
        </p:txBody>
      </p:sp>
    </p:spTree>
    <p:extLst>
      <p:ext uri="{BB962C8B-B14F-4D97-AF65-F5344CB8AC3E}">
        <p14:creationId xmlns:p14="http://schemas.microsoft.com/office/powerpoint/2010/main" val="15919377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3D28ED-D081-43A0-A0B4-1D6BD02A709B}"/>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E0950308-7DD3-46CF-A6EC-DE244BDE95B1}"/>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AAECA20-1CD2-455B-B1C4-8CE96454F693}"/>
              </a:ext>
            </a:extLst>
          </p:cNvPr>
          <p:cNvSpPr>
            <a:spLocks noGrp="1"/>
          </p:cNvSpPr>
          <p:nvPr>
            <p:ph type="dt" sz="half" idx="10"/>
          </p:nvPr>
        </p:nvSpPr>
        <p:spPr/>
        <p:txBody>
          <a:bodyPr/>
          <a:lstStyle/>
          <a:p>
            <a:fld id="{9F3C719D-41E0-4D9A-8263-61A4FEA5F359}" type="datetimeFigureOut">
              <a:rPr lang="zh-CN" altLang="en-US" smtClean="0"/>
              <a:t>2020/11/22</a:t>
            </a:fld>
            <a:endParaRPr lang="zh-CN" altLang="en-US"/>
          </a:p>
        </p:txBody>
      </p:sp>
      <p:sp>
        <p:nvSpPr>
          <p:cNvPr id="5" name="页脚占位符 4">
            <a:extLst>
              <a:ext uri="{FF2B5EF4-FFF2-40B4-BE49-F238E27FC236}">
                <a16:creationId xmlns:a16="http://schemas.microsoft.com/office/drawing/2014/main" id="{97642F3E-D85E-460F-A4BF-D38DD18E574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44A210F-8DB7-44C8-812F-493B7395AF9A}"/>
              </a:ext>
            </a:extLst>
          </p:cNvPr>
          <p:cNvSpPr>
            <a:spLocks noGrp="1"/>
          </p:cNvSpPr>
          <p:nvPr>
            <p:ph type="sldNum" sz="quarter" idx="12"/>
          </p:nvPr>
        </p:nvSpPr>
        <p:spPr/>
        <p:txBody>
          <a:bodyPr/>
          <a:lstStyle/>
          <a:p>
            <a:fld id="{E401AE0F-1063-4685-B50E-FF9C19B3A355}" type="slidenum">
              <a:rPr lang="zh-CN" altLang="en-US" smtClean="0"/>
              <a:t>‹#›</a:t>
            </a:fld>
            <a:endParaRPr lang="zh-CN" altLang="en-US"/>
          </a:p>
        </p:txBody>
      </p:sp>
    </p:spTree>
    <p:extLst>
      <p:ext uri="{BB962C8B-B14F-4D97-AF65-F5344CB8AC3E}">
        <p14:creationId xmlns:p14="http://schemas.microsoft.com/office/powerpoint/2010/main" val="23678588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D3CAF2C9-CEB7-42D7-9B70-FC928712002F}"/>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6D0A0CEB-A6D5-45D0-A667-6B07D1F2A4F9}"/>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9670EC9-DC06-459A-BE1A-C531100CEA21}"/>
              </a:ext>
            </a:extLst>
          </p:cNvPr>
          <p:cNvSpPr>
            <a:spLocks noGrp="1"/>
          </p:cNvSpPr>
          <p:nvPr>
            <p:ph type="dt" sz="half" idx="10"/>
          </p:nvPr>
        </p:nvSpPr>
        <p:spPr/>
        <p:txBody>
          <a:bodyPr/>
          <a:lstStyle/>
          <a:p>
            <a:fld id="{9F3C719D-41E0-4D9A-8263-61A4FEA5F359}" type="datetimeFigureOut">
              <a:rPr lang="zh-CN" altLang="en-US" smtClean="0"/>
              <a:t>2020/11/22</a:t>
            </a:fld>
            <a:endParaRPr lang="zh-CN" altLang="en-US"/>
          </a:p>
        </p:txBody>
      </p:sp>
      <p:sp>
        <p:nvSpPr>
          <p:cNvPr id="5" name="页脚占位符 4">
            <a:extLst>
              <a:ext uri="{FF2B5EF4-FFF2-40B4-BE49-F238E27FC236}">
                <a16:creationId xmlns:a16="http://schemas.microsoft.com/office/drawing/2014/main" id="{F242B6CF-581C-4992-A413-D26D53B6025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74FE235-D78B-4C4B-A2FB-D8AD46BAAEFC}"/>
              </a:ext>
            </a:extLst>
          </p:cNvPr>
          <p:cNvSpPr>
            <a:spLocks noGrp="1"/>
          </p:cNvSpPr>
          <p:nvPr>
            <p:ph type="sldNum" sz="quarter" idx="12"/>
          </p:nvPr>
        </p:nvSpPr>
        <p:spPr/>
        <p:txBody>
          <a:bodyPr/>
          <a:lstStyle/>
          <a:p>
            <a:fld id="{E401AE0F-1063-4685-B50E-FF9C19B3A355}" type="slidenum">
              <a:rPr lang="zh-CN" altLang="en-US" smtClean="0"/>
              <a:t>‹#›</a:t>
            </a:fld>
            <a:endParaRPr lang="zh-CN" altLang="en-US"/>
          </a:p>
        </p:txBody>
      </p:sp>
    </p:spTree>
    <p:extLst>
      <p:ext uri="{BB962C8B-B14F-4D97-AF65-F5344CB8AC3E}">
        <p14:creationId xmlns:p14="http://schemas.microsoft.com/office/powerpoint/2010/main" val="40141828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内容页_2">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2"/>
          <a:srcRect t="15838" r="78197" b="16675"/>
          <a:stretch/>
        </p:blipFill>
        <p:spPr>
          <a:xfrm flipH="1">
            <a:off x="0" y="-12700"/>
            <a:ext cx="4189442" cy="6858000"/>
          </a:xfrm>
          <a:prstGeom prst="rect">
            <a:avLst/>
          </a:prstGeom>
        </p:spPr>
      </p:pic>
      <p:sp>
        <p:nvSpPr>
          <p:cNvPr id="3" name="文本占位符 7"/>
          <p:cNvSpPr>
            <a:spLocks noGrp="1"/>
          </p:cNvSpPr>
          <p:nvPr>
            <p:ph type="body" sz="quarter" idx="10" hasCustomPrompt="1"/>
          </p:nvPr>
        </p:nvSpPr>
        <p:spPr>
          <a:xfrm>
            <a:off x="8583804" y="220133"/>
            <a:ext cx="3303395" cy="389467"/>
          </a:xfrm>
          <a:prstGeom prst="rect">
            <a:avLst/>
          </a:prstGeom>
          <a:ln w="12700" cmpd="sng">
            <a:noFill/>
          </a:ln>
        </p:spPr>
        <p:txBody>
          <a:bodyPr vert="horz" anchor="ctr"/>
          <a:lstStyle>
            <a:lvl1pPr marL="0" indent="0" algn="r">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843997792"/>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内容页_1">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t="15838" r="78197" b="16675"/>
          <a:stretch/>
        </p:blipFill>
        <p:spPr>
          <a:xfrm>
            <a:off x="8015258" y="-12700"/>
            <a:ext cx="4189442" cy="6858000"/>
          </a:xfrm>
          <a:prstGeom prst="rect">
            <a:avLst/>
          </a:prstGeom>
        </p:spPr>
      </p:pic>
      <p:sp>
        <p:nvSpPr>
          <p:cNvPr id="4"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2606338823"/>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副标题页">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srcRect l="61489" t="25058" r="12143" b="25081"/>
          <a:stretch/>
        </p:blipFill>
        <p:spPr>
          <a:xfrm>
            <a:off x="3882314" y="1181451"/>
            <a:ext cx="4495104" cy="4495104"/>
          </a:xfrm>
          <a:prstGeom prst="ellipse">
            <a:avLst/>
          </a:prstGeom>
        </p:spPr>
      </p:pic>
      <p:sp>
        <p:nvSpPr>
          <p:cNvPr id="4" name="文本占位符 7"/>
          <p:cNvSpPr>
            <a:spLocks noGrp="1"/>
          </p:cNvSpPr>
          <p:nvPr>
            <p:ph type="body" sz="quarter" idx="10" hasCustomPrompt="1"/>
          </p:nvPr>
        </p:nvSpPr>
        <p:spPr>
          <a:xfrm>
            <a:off x="265304" y="220133"/>
            <a:ext cx="3303395" cy="389467"/>
          </a:xfrm>
          <a:prstGeom prst="rect">
            <a:avLst/>
          </a:prstGeom>
          <a:ln w="12700" cmpd="sng">
            <a:noFill/>
          </a:ln>
        </p:spPr>
        <p:txBody>
          <a:bodyPr vert="horz" anchor="ctr"/>
          <a:lstStyle>
            <a:lvl1pPr marL="0" indent="0" algn="l">
              <a:buNone/>
              <a:defRPr sz="1400" b="1">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5" name="文本占位符 7"/>
          <p:cNvSpPr>
            <a:spLocks noGrp="1"/>
          </p:cNvSpPr>
          <p:nvPr>
            <p:ph type="body" sz="quarter" idx="11"/>
          </p:nvPr>
        </p:nvSpPr>
        <p:spPr>
          <a:xfrm>
            <a:off x="2326105" y="2470485"/>
            <a:ext cx="7539792" cy="1074822"/>
          </a:xfrm>
          <a:prstGeom prst="rect">
            <a:avLst/>
          </a:prstGeom>
          <a:ln w="12700" cmpd="sng">
            <a:noFill/>
          </a:ln>
        </p:spPr>
        <p:txBody>
          <a:bodyPr vert="horz" anchor="ctr"/>
          <a:lstStyle>
            <a:lvl1pPr marL="0" indent="0" algn="ctr">
              <a:buNone/>
              <a:defRPr sz="6000" b="1">
                <a:latin typeface="Microsoft YaHei" charset="0"/>
                <a:ea typeface="Microsoft YaHei" charset="0"/>
                <a:cs typeface="Microsoft YaHei" charset="0"/>
              </a:defRPr>
            </a:lvl1pPr>
          </a:lstStyle>
          <a:p>
            <a:pPr lvl="0"/>
            <a:endParaRPr kumimoji="1" lang="zh-CN" altLang="en-US" dirty="0"/>
          </a:p>
        </p:txBody>
      </p:sp>
      <p:sp>
        <p:nvSpPr>
          <p:cNvPr id="6" name="文本占位符 7"/>
          <p:cNvSpPr>
            <a:spLocks noGrp="1"/>
          </p:cNvSpPr>
          <p:nvPr>
            <p:ph type="body" sz="quarter" idx="12"/>
          </p:nvPr>
        </p:nvSpPr>
        <p:spPr>
          <a:xfrm>
            <a:off x="2326105" y="3545305"/>
            <a:ext cx="7539792" cy="707725"/>
          </a:xfrm>
          <a:prstGeom prst="rect">
            <a:avLst/>
          </a:prstGeom>
          <a:ln w="12700" cmpd="sng">
            <a:noFill/>
          </a:ln>
        </p:spPr>
        <p:txBody>
          <a:bodyPr vert="horz" anchor="ctr"/>
          <a:lstStyle>
            <a:lvl1pPr marL="0" indent="0" algn="ctr">
              <a:buNone/>
              <a:defRPr sz="4400" b="0">
                <a:latin typeface="Microsoft YaHei" charset="0"/>
                <a:ea typeface="Microsoft YaHei" charset="0"/>
                <a:cs typeface="Microsoft YaHei" charset="0"/>
              </a:defRPr>
            </a:lvl1pPr>
          </a:lstStyle>
          <a:p>
            <a:pPr lvl="0"/>
            <a:endParaRPr kumimoji="1" lang="zh-CN" altLang="en-US" dirty="0"/>
          </a:p>
        </p:txBody>
      </p:sp>
    </p:spTree>
    <p:extLst>
      <p:ext uri="{BB962C8B-B14F-4D97-AF65-F5344CB8AC3E}">
        <p14:creationId xmlns:p14="http://schemas.microsoft.com/office/powerpoint/2010/main" val="4230794902"/>
      </p:ext>
    </p:extLst>
  </p:cSld>
  <p:clrMapOvr>
    <a:masterClrMapping/>
  </p:clrMapOvr>
  <p:extLst>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6AE744-C4D8-4B2B-A73C-6A80B7E07BA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B410F3A-86A6-4856-864F-2CB463A8440F}"/>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BC84CCC-F51B-44B7-9D49-7756C2064F66}"/>
              </a:ext>
            </a:extLst>
          </p:cNvPr>
          <p:cNvSpPr>
            <a:spLocks noGrp="1"/>
          </p:cNvSpPr>
          <p:nvPr>
            <p:ph type="dt" sz="half" idx="10"/>
          </p:nvPr>
        </p:nvSpPr>
        <p:spPr/>
        <p:txBody>
          <a:bodyPr/>
          <a:lstStyle/>
          <a:p>
            <a:fld id="{9F3C719D-41E0-4D9A-8263-61A4FEA5F359}" type="datetimeFigureOut">
              <a:rPr lang="zh-CN" altLang="en-US" smtClean="0"/>
              <a:t>2020/11/22</a:t>
            </a:fld>
            <a:endParaRPr lang="zh-CN" altLang="en-US"/>
          </a:p>
        </p:txBody>
      </p:sp>
      <p:sp>
        <p:nvSpPr>
          <p:cNvPr id="5" name="页脚占位符 4">
            <a:extLst>
              <a:ext uri="{FF2B5EF4-FFF2-40B4-BE49-F238E27FC236}">
                <a16:creationId xmlns:a16="http://schemas.microsoft.com/office/drawing/2014/main" id="{AB62E456-DC1D-470F-861A-2EEBAE577BA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2B268E3-BE69-40DC-A4AB-DEA31A0A33FA}"/>
              </a:ext>
            </a:extLst>
          </p:cNvPr>
          <p:cNvSpPr>
            <a:spLocks noGrp="1"/>
          </p:cNvSpPr>
          <p:nvPr>
            <p:ph type="sldNum" sz="quarter" idx="12"/>
          </p:nvPr>
        </p:nvSpPr>
        <p:spPr/>
        <p:txBody>
          <a:bodyPr/>
          <a:lstStyle/>
          <a:p>
            <a:fld id="{E401AE0F-1063-4685-B50E-FF9C19B3A355}" type="slidenum">
              <a:rPr lang="zh-CN" altLang="en-US" smtClean="0"/>
              <a:t>‹#›</a:t>
            </a:fld>
            <a:endParaRPr lang="zh-CN" altLang="en-US"/>
          </a:p>
        </p:txBody>
      </p:sp>
    </p:spTree>
    <p:extLst>
      <p:ext uri="{BB962C8B-B14F-4D97-AF65-F5344CB8AC3E}">
        <p14:creationId xmlns:p14="http://schemas.microsoft.com/office/powerpoint/2010/main" val="2294843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08623A-021A-4019-8DF3-577AF0EC1B7C}"/>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524A5589-5503-493C-A445-4CCC2FDBDC8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56719D1B-6EDA-466E-9E21-6F9921030EE3}"/>
              </a:ext>
            </a:extLst>
          </p:cNvPr>
          <p:cNvSpPr>
            <a:spLocks noGrp="1"/>
          </p:cNvSpPr>
          <p:nvPr>
            <p:ph type="dt" sz="half" idx="10"/>
          </p:nvPr>
        </p:nvSpPr>
        <p:spPr/>
        <p:txBody>
          <a:bodyPr/>
          <a:lstStyle/>
          <a:p>
            <a:fld id="{9F3C719D-41E0-4D9A-8263-61A4FEA5F359}" type="datetimeFigureOut">
              <a:rPr lang="zh-CN" altLang="en-US" smtClean="0"/>
              <a:t>2020/11/22</a:t>
            </a:fld>
            <a:endParaRPr lang="zh-CN" altLang="en-US"/>
          </a:p>
        </p:txBody>
      </p:sp>
      <p:sp>
        <p:nvSpPr>
          <p:cNvPr id="5" name="页脚占位符 4">
            <a:extLst>
              <a:ext uri="{FF2B5EF4-FFF2-40B4-BE49-F238E27FC236}">
                <a16:creationId xmlns:a16="http://schemas.microsoft.com/office/drawing/2014/main" id="{FC77F36D-EACE-4F30-A8FD-7BC4A657B29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02A4945-F56F-45E4-B54E-A358DC80069B}"/>
              </a:ext>
            </a:extLst>
          </p:cNvPr>
          <p:cNvSpPr>
            <a:spLocks noGrp="1"/>
          </p:cNvSpPr>
          <p:nvPr>
            <p:ph type="sldNum" sz="quarter" idx="12"/>
          </p:nvPr>
        </p:nvSpPr>
        <p:spPr/>
        <p:txBody>
          <a:bodyPr/>
          <a:lstStyle/>
          <a:p>
            <a:fld id="{E401AE0F-1063-4685-B50E-FF9C19B3A355}" type="slidenum">
              <a:rPr lang="zh-CN" altLang="en-US" smtClean="0"/>
              <a:t>‹#›</a:t>
            </a:fld>
            <a:endParaRPr lang="zh-CN" altLang="en-US"/>
          </a:p>
        </p:txBody>
      </p:sp>
    </p:spTree>
    <p:extLst>
      <p:ext uri="{BB962C8B-B14F-4D97-AF65-F5344CB8AC3E}">
        <p14:creationId xmlns:p14="http://schemas.microsoft.com/office/powerpoint/2010/main" val="32208599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AAD8971-8DD6-4F86-9492-79B49C7AFDB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8CA1B17-C827-4B6A-A610-48AC759E8ACA}"/>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7342CBCA-ABCB-4A9F-A8D8-499D9543A715}"/>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C3363A8C-7185-4E58-AC0F-DAC418B3669A}"/>
              </a:ext>
            </a:extLst>
          </p:cNvPr>
          <p:cNvSpPr>
            <a:spLocks noGrp="1"/>
          </p:cNvSpPr>
          <p:nvPr>
            <p:ph type="dt" sz="half" idx="10"/>
          </p:nvPr>
        </p:nvSpPr>
        <p:spPr/>
        <p:txBody>
          <a:bodyPr/>
          <a:lstStyle/>
          <a:p>
            <a:fld id="{9F3C719D-41E0-4D9A-8263-61A4FEA5F359}" type="datetimeFigureOut">
              <a:rPr lang="zh-CN" altLang="en-US" smtClean="0"/>
              <a:t>2020/11/22</a:t>
            </a:fld>
            <a:endParaRPr lang="zh-CN" altLang="en-US"/>
          </a:p>
        </p:txBody>
      </p:sp>
      <p:sp>
        <p:nvSpPr>
          <p:cNvPr id="6" name="页脚占位符 5">
            <a:extLst>
              <a:ext uri="{FF2B5EF4-FFF2-40B4-BE49-F238E27FC236}">
                <a16:creationId xmlns:a16="http://schemas.microsoft.com/office/drawing/2014/main" id="{DE2A592C-1F6D-4057-9215-A8DA06817E7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59C085D-25CD-4707-BB08-E3942D30D581}"/>
              </a:ext>
            </a:extLst>
          </p:cNvPr>
          <p:cNvSpPr>
            <a:spLocks noGrp="1"/>
          </p:cNvSpPr>
          <p:nvPr>
            <p:ph type="sldNum" sz="quarter" idx="12"/>
          </p:nvPr>
        </p:nvSpPr>
        <p:spPr/>
        <p:txBody>
          <a:bodyPr/>
          <a:lstStyle/>
          <a:p>
            <a:fld id="{E401AE0F-1063-4685-B50E-FF9C19B3A355}" type="slidenum">
              <a:rPr lang="zh-CN" altLang="en-US" smtClean="0"/>
              <a:t>‹#›</a:t>
            </a:fld>
            <a:endParaRPr lang="zh-CN" altLang="en-US"/>
          </a:p>
        </p:txBody>
      </p:sp>
    </p:spTree>
    <p:extLst>
      <p:ext uri="{BB962C8B-B14F-4D97-AF65-F5344CB8AC3E}">
        <p14:creationId xmlns:p14="http://schemas.microsoft.com/office/powerpoint/2010/main" val="33577254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DD91E6-59EC-44B3-813E-064254D26785}"/>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ACD369CF-05F1-4169-825B-C6A1D20D9E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10D09C5-376F-46CC-8830-AA3ACC0AB757}"/>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63645363-92A3-4C63-9BFC-CDCE2C347D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D1E79ABB-8D64-4501-B017-A1259B6DE90D}"/>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8F9849C7-A179-4DD6-AF4B-B9885C77D871}"/>
              </a:ext>
            </a:extLst>
          </p:cNvPr>
          <p:cNvSpPr>
            <a:spLocks noGrp="1"/>
          </p:cNvSpPr>
          <p:nvPr>
            <p:ph type="dt" sz="half" idx="10"/>
          </p:nvPr>
        </p:nvSpPr>
        <p:spPr/>
        <p:txBody>
          <a:bodyPr/>
          <a:lstStyle/>
          <a:p>
            <a:fld id="{9F3C719D-41E0-4D9A-8263-61A4FEA5F359}" type="datetimeFigureOut">
              <a:rPr lang="zh-CN" altLang="en-US" smtClean="0"/>
              <a:t>2020/11/22</a:t>
            </a:fld>
            <a:endParaRPr lang="zh-CN" altLang="en-US"/>
          </a:p>
        </p:txBody>
      </p:sp>
      <p:sp>
        <p:nvSpPr>
          <p:cNvPr id="8" name="页脚占位符 7">
            <a:extLst>
              <a:ext uri="{FF2B5EF4-FFF2-40B4-BE49-F238E27FC236}">
                <a16:creationId xmlns:a16="http://schemas.microsoft.com/office/drawing/2014/main" id="{1D99A01C-3E9B-4158-A90A-B0914D79F885}"/>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F137FD66-DF91-4180-9304-2ADFED7FF1B6}"/>
              </a:ext>
            </a:extLst>
          </p:cNvPr>
          <p:cNvSpPr>
            <a:spLocks noGrp="1"/>
          </p:cNvSpPr>
          <p:nvPr>
            <p:ph type="sldNum" sz="quarter" idx="12"/>
          </p:nvPr>
        </p:nvSpPr>
        <p:spPr/>
        <p:txBody>
          <a:bodyPr/>
          <a:lstStyle/>
          <a:p>
            <a:fld id="{E401AE0F-1063-4685-B50E-FF9C19B3A355}" type="slidenum">
              <a:rPr lang="zh-CN" altLang="en-US" smtClean="0"/>
              <a:t>‹#›</a:t>
            </a:fld>
            <a:endParaRPr lang="zh-CN" altLang="en-US"/>
          </a:p>
        </p:txBody>
      </p:sp>
    </p:spTree>
    <p:extLst>
      <p:ext uri="{BB962C8B-B14F-4D97-AF65-F5344CB8AC3E}">
        <p14:creationId xmlns:p14="http://schemas.microsoft.com/office/powerpoint/2010/main" val="11280726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F054FA2-8F6A-4030-869D-5CF85D8EC48E}"/>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98293F86-9AA9-4070-B4F5-3C2F0FBB7E20}"/>
              </a:ext>
            </a:extLst>
          </p:cNvPr>
          <p:cNvSpPr>
            <a:spLocks noGrp="1"/>
          </p:cNvSpPr>
          <p:nvPr>
            <p:ph type="dt" sz="half" idx="10"/>
          </p:nvPr>
        </p:nvSpPr>
        <p:spPr/>
        <p:txBody>
          <a:bodyPr/>
          <a:lstStyle/>
          <a:p>
            <a:fld id="{9F3C719D-41E0-4D9A-8263-61A4FEA5F359}" type="datetimeFigureOut">
              <a:rPr lang="zh-CN" altLang="en-US" smtClean="0"/>
              <a:t>2020/11/22</a:t>
            </a:fld>
            <a:endParaRPr lang="zh-CN" altLang="en-US"/>
          </a:p>
        </p:txBody>
      </p:sp>
      <p:sp>
        <p:nvSpPr>
          <p:cNvPr id="4" name="页脚占位符 3">
            <a:extLst>
              <a:ext uri="{FF2B5EF4-FFF2-40B4-BE49-F238E27FC236}">
                <a16:creationId xmlns:a16="http://schemas.microsoft.com/office/drawing/2014/main" id="{7146304C-8440-424A-9B57-FA0CE916A157}"/>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B11485A2-DA6D-4851-8841-E92E103351C1}"/>
              </a:ext>
            </a:extLst>
          </p:cNvPr>
          <p:cNvSpPr>
            <a:spLocks noGrp="1"/>
          </p:cNvSpPr>
          <p:nvPr>
            <p:ph type="sldNum" sz="quarter" idx="12"/>
          </p:nvPr>
        </p:nvSpPr>
        <p:spPr/>
        <p:txBody>
          <a:bodyPr/>
          <a:lstStyle/>
          <a:p>
            <a:fld id="{E401AE0F-1063-4685-B50E-FF9C19B3A355}" type="slidenum">
              <a:rPr lang="zh-CN" altLang="en-US" smtClean="0"/>
              <a:t>‹#›</a:t>
            </a:fld>
            <a:endParaRPr lang="zh-CN" altLang="en-US"/>
          </a:p>
        </p:txBody>
      </p:sp>
    </p:spTree>
    <p:extLst>
      <p:ext uri="{BB962C8B-B14F-4D97-AF65-F5344CB8AC3E}">
        <p14:creationId xmlns:p14="http://schemas.microsoft.com/office/powerpoint/2010/main" val="597403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6FE65E6-548B-4CB5-84B2-98D22573DB02}"/>
              </a:ext>
            </a:extLst>
          </p:cNvPr>
          <p:cNvSpPr>
            <a:spLocks noGrp="1"/>
          </p:cNvSpPr>
          <p:nvPr>
            <p:ph type="dt" sz="half" idx="10"/>
          </p:nvPr>
        </p:nvSpPr>
        <p:spPr/>
        <p:txBody>
          <a:bodyPr/>
          <a:lstStyle/>
          <a:p>
            <a:fld id="{9F3C719D-41E0-4D9A-8263-61A4FEA5F359}" type="datetimeFigureOut">
              <a:rPr lang="zh-CN" altLang="en-US" smtClean="0"/>
              <a:t>2020/11/22</a:t>
            </a:fld>
            <a:endParaRPr lang="zh-CN" altLang="en-US"/>
          </a:p>
        </p:txBody>
      </p:sp>
      <p:sp>
        <p:nvSpPr>
          <p:cNvPr id="3" name="页脚占位符 2">
            <a:extLst>
              <a:ext uri="{FF2B5EF4-FFF2-40B4-BE49-F238E27FC236}">
                <a16:creationId xmlns:a16="http://schemas.microsoft.com/office/drawing/2014/main" id="{C2DD44CD-0CE9-482A-BBA7-B4441AAF3311}"/>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5352A69A-E305-4B97-8AF7-901FA7CE1F86}"/>
              </a:ext>
            </a:extLst>
          </p:cNvPr>
          <p:cNvSpPr>
            <a:spLocks noGrp="1"/>
          </p:cNvSpPr>
          <p:nvPr>
            <p:ph type="sldNum" sz="quarter" idx="12"/>
          </p:nvPr>
        </p:nvSpPr>
        <p:spPr/>
        <p:txBody>
          <a:bodyPr/>
          <a:lstStyle/>
          <a:p>
            <a:fld id="{E401AE0F-1063-4685-B50E-FF9C19B3A355}" type="slidenum">
              <a:rPr lang="zh-CN" altLang="en-US" smtClean="0"/>
              <a:t>‹#›</a:t>
            </a:fld>
            <a:endParaRPr lang="zh-CN" altLang="en-US"/>
          </a:p>
        </p:txBody>
      </p:sp>
    </p:spTree>
    <p:extLst>
      <p:ext uri="{BB962C8B-B14F-4D97-AF65-F5344CB8AC3E}">
        <p14:creationId xmlns:p14="http://schemas.microsoft.com/office/powerpoint/2010/main" val="7376431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799B49-7678-4D0C-82E7-FDF355CED47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FEDB595A-5D20-43AD-BC77-A5CB8B12075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AF701666-1A36-4758-A129-01D6526C35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9D99BCE1-B070-41F4-82B2-370493529CCB}"/>
              </a:ext>
            </a:extLst>
          </p:cNvPr>
          <p:cNvSpPr>
            <a:spLocks noGrp="1"/>
          </p:cNvSpPr>
          <p:nvPr>
            <p:ph type="dt" sz="half" idx="10"/>
          </p:nvPr>
        </p:nvSpPr>
        <p:spPr/>
        <p:txBody>
          <a:bodyPr/>
          <a:lstStyle/>
          <a:p>
            <a:fld id="{9F3C719D-41E0-4D9A-8263-61A4FEA5F359}" type="datetimeFigureOut">
              <a:rPr lang="zh-CN" altLang="en-US" smtClean="0"/>
              <a:t>2020/11/22</a:t>
            </a:fld>
            <a:endParaRPr lang="zh-CN" altLang="en-US"/>
          </a:p>
        </p:txBody>
      </p:sp>
      <p:sp>
        <p:nvSpPr>
          <p:cNvPr id="6" name="页脚占位符 5">
            <a:extLst>
              <a:ext uri="{FF2B5EF4-FFF2-40B4-BE49-F238E27FC236}">
                <a16:creationId xmlns:a16="http://schemas.microsoft.com/office/drawing/2014/main" id="{E58518D5-F620-463E-BC4A-54DA42197CF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CAF0F21-FF1C-41E8-828B-93FACA039841}"/>
              </a:ext>
            </a:extLst>
          </p:cNvPr>
          <p:cNvSpPr>
            <a:spLocks noGrp="1"/>
          </p:cNvSpPr>
          <p:nvPr>
            <p:ph type="sldNum" sz="quarter" idx="12"/>
          </p:nvPr>
        </p:nvSpPr>
        <p:spPr/>
        <p:txBody>
          <a:bodyPr/>
          <a:lstStyle/>
          <a:p>
            <a:fld id="{E401AE0F-1063-4685-B50E-FF9C19B3A355}" type="slidenum">
              <a:rPr lang="zh-CN" altLang="en-US" smtClean="0"/>
              <a:t>‹#›</a:t>
            </a:fld>
            <a:endParaRPr lang="zh-CN" altLang="en-US"/>
          </a:p>
        </p:txBody>
      </p:sp>
    </p:spTree>
    <p:extLst>
      <p:ext uri="{BB962C8B-B14F-4D97-AF65-F5344CB8AC3E}">
        <p14:creationId xmlns:p14="http://schemas.microsoft.com/office/powerpoint/2010/main" val="33168845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A0014C6-55C6-439B-81DA-994D4AFBB887}"/>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E602210E-43CC-40B2-A8E9-D16A3673E5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861C0C03-78C0-4370-AFCF-646CC499C2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F4A4CE5-83F5-4659-B81B-F17BED507E2D}"/>
              </a:ext>
            </a:extLst>
          </p:cNvPr>
          <p:cNvSpPr>
            <a:spLocks noGrp="1"/>
          </p:cNvSpPr>
          <p:nvPr>
            <p:ph type="dt" sz="half" idx="10"/>
          </p:nvPr>
        </p:nvSpPr>
        <p:spPr/>
        <p:txBody>
          <a:bodyPr/>
          <a:lstStyle/>
          <a:p>
            <a:fld id="{9F3C719D-41E0-4D9A-8263-61A4FEA5F359}" type="datetimeFigureOut">
              <a:rPr lang="zh-CN" altLang="en-US" smtClean="0"/>
              <a:t>2020/11/22</a:t>
            </a:fld>
            <a:endParaRPr lang="zh-CN" altLang="en-US"/>
          </a:p>
        </p:txBody>
      </p:sp>
      <p:sp>
        <p:nvSpPr>
          <p:cNvPr id="6" name="页脚占位符 5">
            <a:extLst>
              <a:ext uri="{FF2B5EF4-FFF2-40B4-BE49-F238E27FC236}">
                <a16:creationId xmlns:a16="http://schemas.microsoft.com/office/drawing/2014/main" id="{5D52A96B-0EF5-4EAB-A7D9-1104872D531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3819D6E-8D97-45B9-BD3A-D6151F846B0E}"/>
              </a:ext>
            </a:extLst>
          </p:cNvPr>
          <p:cNvSpPr>
            <a:spLocks noGrp="1"/>
          </p:cNvSpPr>
          <p:nvPr>
            <p:ph type="sldNum" sz="quarter" idx="12"/>
          </p:nvPr>
        </p:nvSpPr>
        <p:spPr/>
        <p:txBody>
          <a:bodyPr/>
          <a:lstStyle/>
          <a:p>
            <a:fld id="{E401AE0F-1063-4685-B50E-FF9C19B3A355}" type="slidenum">
              <a:rPr lang="zh-CN" altLang="en-US" smtClean="0"/>
              <a:t>‹#›</a:t>
            </a:fld>
            <a:endParaRPr lang="zh-CN" altLang="en-US"/>
          </a:p>
        </p:txBody>
      </p:sp>
    </p:spTree>
    <p:extLst>
      <p:ext uri="{BB962C8B-B14F-4D97-AF65-F5344CB8AC3E}">
        <p14:creationId xmlns:p14="http://schemas.microsoft.com/office/powerpoint/2010/main" val="33728504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81298A0D-C26E-4FAD-929A-36AFD292E9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F6F88BF6-6A36-42A6-A0F5-64BA68A047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62C04CD-89FE-4931-8C2E-80479255AA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F3C719D-41E0-4D9A-8263-61A4FEA5F359}" type="datetimeFigureOut">
              <a:rPr lang="zh-CN" altLang="en-US" smtClean="0"/>
              <a:t>2020/11/22</a:t>
            </a:fld>
            <a:endParaRPr lang="zh-CN" altLang="en-US"/>
          </a:p>
        </p:txBody>
      </p:sp>
      <p:sp>
        <p:nvSpPr>
          <p:cNvPr id="5" name="页脚占位符 4">
            <a:extLst>
              <a:ext uri="{FF2B5EF4-FFF2-40B4-BE49-F238E27FC236}">
                <a16:creationId xmlns:a16="http://schemas.microsoft.com/office/drawing/2014/main" id="{812791C5-4F05-4F42-89D7-865A8491DEE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CC97F7E1-40C2-4E00-8C55-A0FC83E773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01AE0F-1063-4685-B50E-FF9C19B3A355}" type="slidenum">
              <a:rPr lang="zh-CN" altLang="en-US" smtClean="0"/>
              <a:t>‹#›</a:t>
            </a:fld>
            <a:endParaRPr lang="zh-CN" altLang="en-US"/>
          </a:p>
        </p:txBody>
      </p:sp>
    </p:spTree>
    <p:extLst>
      <p:ext uri="{BB962C8B-B14F-4D97-AF65-F5344CB8AC3E}">
        <p14:creationId xmlns:p14="http://schemas.microsoft.com/office/powerpoint/2010/main" val="7735134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4.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11.gif"/></Relationships>
</file>

<file path=ppt/slides/_rels/slide7.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13.gif"/></Relationships>
</file>

<file path=ppt/slides/_rels/slide8.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15.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198064" y="317212"/>
            <a:ext cx="6620467" cy="584775"/>
          </a:xfrm>
          <a:prstGeom prst="rect">
            <a:avLst/>
          </a:prstGeom>
        </p:spPr>
        <p:txBody>
          <a:bodyPr wrap="none">
            <a:spAutoFit/>
          </a:bodyPr>
          <a:lstStyle/>
          <a:p>
            <a:r>
              <a:rPr lang="zh-CN" altLang="en-US" sz="3200" b="1" dirty="0">
                <a:solidFill>
                  <a:srgbClr val="000000"/>
                </a:solidFill>
                <a:latin typeface="Segoe UI"/>
                <a:ea typeface="微软雅黑"/>
              </a:rPr>
              <a:t>经典方法：</a:t>
            </a:r>
            <a:r>
              <a:rPr lang="en-US" altLang="zh-CN" sz="3200" b="1" dirty="0">
                <a:solidFill>
                  <a:srgbClr val="000000"/>
                </a:solidFill>
                <a:latin typeface="Segoe UI"/>
                <a:ea typeface="微软雅黑"/>
              </a:rPr>
              <a:t>VO(Velocity Obstacles)</a:t>
            </a:r>
            <a:endParaRPr lang="zh-CN" altLang="en-US" sz="3200" b="1" dirty="0">
              <a:solidFill>
                <a:srgbClr val="000000"/>
              </a:solidFill>
              <a:latin typeface="Segoe UI"/>
              <a:ea typeface="微软雅黑"/>
            </a:endParaRPr>
          </a:p>
        </p:txBody>
      </p:sp>
      <p:sp>
        <p:nvSpPr>
          <p:cNvPr id="21" name="矩形 20">
            <a:extLst>
              <a:ext uri="{FF2B5EF4-FFF2-40B4-BE49-F238E27FC236}">
                <a16:creationId xmlns:a16="http://schemas.microsoft.com/office/drawing/2014/main" id="{1DB841B0-EDCA-43A8-820F-7166883F0FC4}"/>
              </a:ext>
            </a:extLst>
          </p:cNvPr>
          <p:cNvSpPr/>
          <p:nvPr/>
        </p:nvSpPr>
        <p:spPr>
          <a:xfrm>
            <a:off x="1478492" y="1516039"/>
            <a:ext cx="9169188" cy="1200329"/>
          </a:xfrm>
          <a:prstGeom prst="rect">
            <a:avLst/>
          </a:prstGeom>
        </p:spPr>
        <p:txBody>
          <a:bodyPr wrap="square">
            <a:spAutoFit/>
          </a:bodyPr>
          <a:lstStyle/>
          <a:p>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速度障碍算法模型（</a:t>
            </a:r>
            <a:r>
              <a:rPr lang="en-US" altLang="zh-CN" dirty="0">
                <a:latin typeface="微软雅黑" panose="020B0503020204020204" pitchFamily="34" charset="-122"/>
                <a:ea typeface="微软雅黑" panose="020B0503020204020204" pitchFamily="34" charset="-122"/>
              </a:rPr>
              <a:t>VO</a:t>
            </a:r>
            <a:r>
              <a:rPr lang="zh-CN" altLang="en-US" dirty="0">
                <a:latin typeface="微软雅黑" panose="020B0503020204020204" pitchFamily="34" charset="-122"/>
                <a:ea typeface="微软雅黑" panose="020B0503020204020204" pitchFamily="34" charset="-122"/>
              </a:rPr>
              <a:t>）算法模型是相互速度障碍算法模型的基础。该方法</a:t>
            </a:r>
            <a:r>
              <a:rPr lang="zh-CN" altLang="zh-CN" dirty="0">
                <a:latin typeface="微软雅黑" panose="020B0503020204020204" pitchFamily="34" charset="-122"/>
                <a:ea typeface="微软雅黑" panose="020B0503020204020204" pitchFamily="34" charset="-122"/>
              </a:rPr>
              <a:t>假定物体被动通过的障碍，没有感知到周围环境，对于多代理设置，这个假设是不成立的</a:t>
            </a:r>
            <a:r>
              <a:rPr lang="zh-CN" altLang="en-US" dirty="0">
                <a:latin typeface="微软雅黑" panose="020B0503020204020204" pitchFamily="34" charset="-122"/>
                <a:ea typeface="微软雅黑" panose="020B0503020204020204" pitchFamily="34" charset="-122"/>
              </a:rPr>
              <a:t>。</a:t>
            </a:r>
            <a:r>
              <a:rPr lang="zh-CN" altLang="zh-CN" dirty="0">
                <a:latin typeface="微软雅黑" panose="020B0503020204020204" pitchFamily="34" charset="-122"/>
                <a:ea typeface="微软雅黑" panose="020B0503020204020204" pitchFamily="34" charset="-122"/>
              </a:rPr>
              <a:t>当每个</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都没有考虑到其他</a:t>
            </a:r>
            <a:r>
              <a:rPr lang="en-US" altLang="zh-CN" dirty="0">
                <a:latin typeface="微软雅黑" panose="020B0503020204020204" pitchFamily="34" charset="-122"/>
                <a:ea typeface="微软雅黑" panose="020B0503020204020204" pitchFamily="34" charset="-122"/>
              </a:rPr>
              <a:t>agent</a:t>
            </a:r>
            <a:r>
              <a:rPr lang="zh-CN" altLang="zh-CN" dirty="0">
                <a:latin typeface="微软雅黑" panose="020B0503020204020204" pitchFamily="34" charset="-122"/>
                <a:ea typeface="微软雅黑" panose="020B0503020204020204" pitchFamily="34" charset="-122"/>
              </a:rPr>
              <a:t>也有决策能力来避免碰撞时，产生的运动就是容易包含不希望的和不现实的振荡。</a:t>
            </a:r>
            <a:endParaRPr lang="zh-CN" altLang="en-US" dirty="0">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CE8941D3-4746-4FE2-9BB5-5C74B5A8B764}"/>
              </a:ext>
            </a:extLst>
          </p:cNvPr>
          <p:cNvPicPr>
            <a:picLocks noChangeAspect="1"/>
          </p:cNvPicPr>
          <p:nvPr/>
        </p:nvPicPr>
        <p:blipFill>
          <a:blip r:embed="rId3"/>
          <a:stretch>
            <a:fillRect/>
          </a:stretch>
        </p:blipFill>
        <p:spPr>
          <a:xfrm>
            <a:off x="6064393" y="3534100"/>
            <a:ext cx="2338195" cy="2237129"/>
          </a:xfrm>
          <a:prstGeom prst="rect">
            <a:avLst/>
          </a:prstGeom>
        </p:spPr>
      </p:pic>
      <p:pic>
        <p:nvPicPr>
          <p:cNvPr id="6" name="图片 5">
            <a:extLst>
              <a:ext uri="{FF2B5EF4-FFF2-40B4-BE49-F238E27FC236}">
                <a16:creationId xmlns:a16="http://schemas.microsoft.com/office/drawing/2014/main" id="{F8F88491-8255-4849-801F-E63555D48E66}"/>
              </a:ext>
            </a:extLst>
          </p:cNvPr>
          <p:cNvPicPr>
            <a:picLocks noChangeAspect="1"/>
          </p:cNvPicPr>
          <p:nvPr/>
        </p:nvPicPr>
        <p:blipFill>
          <a:blip r:embed="rId4"/>
          <a:stretch>
            <a:fillRect/>
          </a:stretch>
        </p:blipFill>
        <p:spPr>
          <a:xfrm>
            <a:off x="1665414" y="3536029"/>
            <a:ext cx="4430586" cy="2235200"/>
          </a:xfrm>
          <a:prstGeom prst="rect">
            <a:avLst/>
          </a:prstGeom>
        </p:spPr>
      </p:pic>
      <p:sp>
        <p:nvSpPr>
          <p:cNvPr id="7" name="文本框 6">
            <a:extLst>
              <a:ext uri="{FF2B5EF4-FFF2-40B4-BE49-F238E27FC236}">
                <a16:creationId xmlns:a16="http://schemas.microsoft.com/office/drawing/2014/main" id="{ED86CCBE-F668-421D-8E4A-73F51226726E}"/>
              </a:ext>
            </a:extLst>
          </p:cNvPr>
          <p:cNvSpPr txBox="1"/>
          <p:nvPr/>
        </p:nvSpPr>
        <p:spPr>
          <a:xfrm>
            <a:off x="1633807" y="6004492"/>
            <a:ext cx="4430586" cy="345094"/>
          </a:xfrm>
          <a:prstGeom prst="rect">
            <a:avLst/>
          </a:prstGeom>
          <a:noFill/>
        </p:spPr>
        <p:txBody>
          <a:bodyPr wrap="square" rtlCol="0">
            <a:spAutoFit/>
          </a:bodyPr>
          <a:lstStyle/>
          <a:p>
            <a:pPr>
              <a:lnSpc>
                <a:spcPct val="130000"/>
              </a:lnSpc>
              <a:spcBef>
                <a:spcPts val="600"/>
              </a:spcBef>
            </a:pPr>
            <a:r>
              <a:rPr lang="zh-CN" altLang="en-US" sz="1400" kern="0" dirty="0">
                <a:latin typeface="微软雅黑" panose="020B0503020204020204" pitchFamily="34" charset="-122"/>
                <a:ea typeface="微软雅黑" panose="020B0503020204020204" pitchFamily="34" charset="-122"/>
                <a:cs typeface="+mn-ea"/>
                <a:sym typeface="+mn-lt"/>
              </a:rPr>
              <a:t>相向而行的物体，在规避碰撞时产生了路径抖动</a:t>
            </a:r>
          </a:p>
        </p:txBody>
      </p:sp>
    </p:spTree>
    <p:extLst>
      <p:ext uri="{BB962C8B-B14F-4D97-AF65-F5344CB8AC3E}">
        <p14:creationId xmlns:p14="http://schemas.microsoft.com/office/powerpoint/2010/main" val="4197401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218384" y="437249"/>
            <a:ext cx="9000349" cy="584775"/>
          </a:xfrm>
          <a:prstGeom prst="rect">
            <a:avLst/>
          </a:prstGeom>
        </p:spPr>
        <p:txBody>
          <a:bodyPr wrap="none">
            <a:spAutoFit/>
          </a:bodyPr>
          <a:lstStyle/>
          <a:p>
            <a:r>
              <a:rPr lang="zh-CN" altLang="en-US" sz="3200" b="1" dirty="0">
                <a:solidFill>
                  <a:srgbClr val="000000"/>
                </a:solidFill>
                <a:latin typeface="Segoe UI"/>
                <a:ea typeface="微软雅黑"/>
              </a:rPr>
              <a:t>改进方法：</a:t>
            </a:r>
            <a:r>
              <a:rPr lang="en-US" altLang="zh-CN" sz="3200" b="1" dirty="0">
                <a:solidFill>
                  <a:srgbClr val="000000"/>
                </a:solidFill>
                <a:latin typeface="Segoe UI"/>
                <a:ea typeface="微软雅黑"/>
              </a:rPr>
              <a:t>RVO(Reciprocal Velocity Obstacles)</a:t>
            </a:r>
            <a:endParaRPr lang="zh-CN" altLang="en-US" sz="3200" b="1" dirty="0">
              <a:solidFill>
                <a:srgbClr val="000000"/>
              </a:solidFill>
              <a:latin typeface="Segoe UI"/>
              <a:ea typeface="微软雅黑"/>
            </a:endParaRPr>
          </a:p>
        </p:txBody>
      </p:sp>
      <p:sp>
        <p:nvSpPr>
          <p:cNvPr id="21" name="矩形 20">
            <a:extLst>
              <a:ext uri="{FF2B5EF4-FFF2-40B4-BE49-F238E27FC236}">
                <a16:creationId xmlns:a16="http://schemas.microsoft.com/office/drawing/2014/main" id="{1DB841B0-EDCA-43A8-820F-7166883F0FC4}"/>
              </a:ext>
            </a:extLst>
          </p:cNvPr>
          <p:cNvSpPr/>
          <p:nvPr/>
        </p:nvSpPr>
        <p:spPr>
          <a:xfrm>
            <a:off x="1071316" y="1271349"/>
            <a:ext cx="9444283" cy="1477328"/>
          </a:xfrm>
          <a:prstGeom prst="rect">
            <a:avLst/>
          </a:prstGeom>
        </p:spPr>
        <p:txBody>
          <a:bodyPr wrap="square">
            <a:spAutoFit/>
          </a:bodyPr>
          <a:lstStyle/>
          <a:p>
            <a:endParaRPr lang="en-US" altLang="zh-CN"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“相互速度障碍”</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用于实时多智能体导航。相互速度障碍</a:t>
            </a:r>
            <a:r>
              <a:rPr lang="zh-CN" altLang="zh-CN" dirty="0">
                <a:latin typeface="微软雅黑" panose="020B0503020204020204" pitchFamily="34" charset="-122"/>
                <a:ea typeface="微软雅黑" panose="020B0503020204020204" pitchFamily="34" charset="-122"/>
              </a:rPr>
              <a:t>隐含地假设了其他代理进行类似的避碰推理。在这个假设下，</a:t>
            </a:r>
            <a:r>
              <a:rPr lang="zh-CN" altLang="en-US" dirty="0">
                <a:latin typeface="微软雅黑" panose="020B0503020204020204" pitchFamily="34" charset="-122"/>
                <a:ea typeface="微软雅黑" panose="020B0503020204020204" pitchFamily="34" charset="-122"/>
              </a:rPr>
              <a:t>该</a:t>
            </a:r>
            <a:r>
              <a:rPr lang="zh-CN" altLang="zh-CN" dirty="0">
                <a:latin typeface="微软雅黑" panose="020B0503020204020204" pitchFamily="34" charset="-122"/>
                <a:ea typeface="微软雅黑" panose="020B0503020204020204" pitchFamily="34" charset="-122"/>
              </a:rPr>
              <a:t>框架保证了产生安全和无振荡的运动</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   RVO</a:t>
            </a:r>
            <a:r>
              <a:rPr lang="zh-CN" altLang="en-US" dirty="0">
                <a:latin typeface="微软雅黑" panose="020B0503020204020204" pitchFamily="34" charset="-122"/>
                <a:ea typeface="微软雅黑" panose="020B0503020204020204" pitchFamily="34" charset="-122"/>
              </a:rPr>
              <a:t>解决抖动的方法非常简单：它改变了算法中为当前代理个体选择新速度的方法，</a:t>
            </a:r>
            <a:r>
              <a:rPr lang="en-US" altLang="zh-CN" dirty="0">
                <a:latin typeface="微软雅黑" panose="020B0503020204020204" pitchFamily="34" charset="-122"/>
                <a:ea typeface="微软雅黑" panose="020B0503020204020204" pitchFamily="34" charset="-122"/>
              </a:rPr>
              <a:t>RVO </a:t>
            </a:r>
            <a:r>
              <a:rPr lang="zh-CN" altLang="en-US" dirty="0">
                <a:latin typeface="微软雅黑" panose="020B0503020204020204" pitchFamily="34" charset="-122"/>
                <a:ea typeface="微软雅黑" panose="020B0503020204020204" pitchFamily="34" charset="-122"/>
              </a:rPr>
              <a:t>选择当前速度与速度障碍之外速度的平均速度作为新的速度。</a:t>
            </a:r>
          </a:p>
        </p:txBody>
      </p:sp>
      <p:pic>
        <p:nvPicPr>
          <p:cNvPr id="4" name="图片 3">
            <a:extLst>
              <a:ext uri="{FF2B5EF4-FFF2-40B4-BE49-F238E27FC236}">
                <a16:creationId xmlns:a16="http://schemas.microsoft.com/office/drawing/2014/main" id="{0817F388-2D14-47B2-AFF6-2E4607DF729D}"/>
              </a:ext>
            </a:extLst>
          </p:cNvPr>
          <p:cNvPicPr>
            <a:picLocks noChangeAspect="1"/>
          </p:cNvPicPr>
          <p:nvPr/>
        </p:nvPicPr>
        <p:blipFill>
          <a:blip r:embed="rId3"/>
          <a:stretch>
            <a:fillRect/>
          </a:stretch>
        </p:blipFill>
        <p:spPr>
          <a:xfrm>
            <a:off x="1071317" y="3530330"/>
            <a:ext cx="4881920" cy="2239149"/>
          </a:xfrm>
          <a:prstGeom prst="rect">
            <a:avLst/>
          </a:prstGeom>
        </p:spPr>
      </p:pic>
      <p:sp>
        <p:nvSpPr>
          <p:cNvPr id="6" name="文本框 5">
            <a:extLst>
              <a:ext uri="{FF2B5EF4-FFF2-40B4-BE49-F238E27FC236}">
                <a16:creationId xmlns:a16="http://schemas.microsoft.com/office/drawing/2014/main" id="{49A90AED-CE99-41EF-B809-FD17C5C59522}"/>
              </a:ext>
            </a:extLst>
          </p:cNvPr>
          <p:cNvSpPr txBox="1"/>
          <p:nvPr/>
        </p:nvSpPr>
        <p:spPr>
          <a:xfrm>
            <a:off x="1071317" y="5984240"/>
            <a:ext cx="4628443" cy="345094"/>
          </a:xfrm>
          <a:prstGeom prst="rect">
            <a:avLst/>
          </a:prstGeom>
          <a:noFill/>
        </p:spPr>
        <p:txBody>
          <a:bodyPr wrap="square" rtlCol="0">
            <a:spAutoFit/>
          </a:bodyPr>
          <a:lstStyle/>
          <a:p>
            <a:pPr>
              <a:lnSpc>
                <a:spcPct val="130000"/>
              </a:lnSpc>
              <a:spcBef>
                <a:spcPts val="600"/>
              </a:spcBef>
            </a:pPr>
            <a:r>
              <a:rPr lang="en-US" altLang="zh-CN" sz="1400" kern="0" dirty="0">
                <a:latin typeface="微软雅黑" panose="020B0503020204020204" pitchFamily="34" charset="-122"/>
                <a:ea typeface="微软雅黑" panose="020B0503020204020204" pitchFamily="34" charset="-122"/>
                <a:cs typeface="+mn-ea"/>
                <a:sym typeface="+mn-lt"/>
              </a:rPr>
              <a:t>RVO</a:t>
            </a:r>
            <a:r>
              <a:rPr lang="zh-CN" altLang="en-US" sz="1400" kern="0" dirty="0">
                <a:latin typeface="微软雅黑" panose="020B0503020204020204" pitchFamily="34" charset="-122"/>
                <a:ea typeface="微软雅黑" panose="020B0503020204020204" pitchFamily="34" charset="-122"/>
                <a:cs typeface="+mn-ea"/>
                <a:sym typeface="+mn-lt"/>
              </a:rPr>
              <a:t>方法解决了抖动问题</a:t>
            </a:r>
          </a:p>
        </p:txBody>
      </p:sp>
      <p:pic>
        <p:nvPicPr>
          <p:cNvPr id="7" name="图片 6">
            <a:extLst>
              <a:ext uri="{FF2B5EF4-FFF2-40B4-BE49-F238E27FC236}">
                <a16:creationId xmlns:a16="http://schemas.microsoft.com/office/drawing/2014/main" id="{322AB25C-E80F-4D64-B7D8-1A84354FF9F5}"/>
              </a:ext>
            </a:extLst>
          </p:cNvPr>
          <p:cNvPicPr>
            <a:picLocks noChangeAspect="1"/>
          </p:cNvPicPr>
          <p:nvPr/>
        </p:nvPicPr>
        <p:blipFill>
          <a:blip r:embed="rId4"/>
          <a:stretch>
            <a:fillRect/>
          </a:stretch>
        </p:blipFill>
        <p:spPr>
          <a:xfrm>
            <a:off x="5953236" y="3566161"/>
            <a:ext cx="2220137" cy="2203318"/>
          </a:xfrm>
          <a:prstGeom prst="rect">
            <a:avLst/>
          </a:prstGeom>
        </p:spPr>
      </p:pic>
    </p:spTree>
    <p:extLst>
      <p:ext uri="{BB962C8B-B14F-4D97-AF65-F5344CB8AC3E}">
        <p14:creationId xmlns:p14="http://schemas.microsoft.com/office/powerpoint/2010/main" val="3655333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8031B986-9F13-42F0-BE82-189B236C97C5}"/>
              </a:ext>
            </a:extLst>
          </p:cNvPr>
          <p:cNvSpPr/>
          <p:nvPr/>
        </p:nvSpPr>
        <p:spPr>
          <a:xfrm>
            <a:off x="1117600" y="1267928"/>
            <a:ext cx="1826141" cy="584775"/>
          </a:xfrm>
          <a:prstGeom prst="rect">
            <a:avLst/>
          </a:prstGeom>
        </p:spPr>
        <p:txBody>
          <a:bodyPr wrap="none">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zh-CN" altLang="en-US" sz="3200" i="0" u="none" strike="noStrike" kern="1200" cap="none" spc="0" normalizeH="0" baseline="0" noProof="0" dirty="0">
                <a:ln>
                  <a:noFill/>
                </a:ln>
                <a:effectLst/>
                <a:uLnTx/>
                <a:uFillTx/>
                <a:latin typeface="思源黑体 CN Heavy" panose="020B0A00000000000000" pitchFamily="34" charset="-122"/>
                <a:ea typeface="思源黑体 CN Heavy" panose="020B0A00000000000000" pitchFamily="34" charset="-122"/>
              </a:rPr>
              <a:t>具体方案</a:t>
            </a:r>
          </a:p>
        </p:txBody>
      </p:sp>
      <p:sp>
        <p:nvSpPr>
          <p:cNvPr id="2" name="文本框 1">
            <a:extLst>
              <a:ext uri="{FF2B5EF4-FFF2-40B4-BE49-F238E27FC236}">
                <a16:creationId xmlns:a16="http://schemas.microsoft.com/office/drawing/2014/main" id="{453A4096-FD0D-419A-8D38-7AE203C14A60}"/>
              </a:ext>
            </a:extLst>
          </p:cNvPr>
          <p:cNvSpPr txBox="1"/>
          <p:nvPr/>
        </p:nvSpPr>
        <p:spPr>
          <a:xfrm>
            <a:off x="1117600" y="2103120"/>
            <a:ext cx="9570720" cy="3014993"/>
          </a:xfrm>
          <a:prstGeom prst="rect">
            <a:avLst/>
          </a:prstGeom>
          <a:noFill/>
        </p:spPr>
        <p:txBody>
          <a:bodyPr wrap="square" rtlCol="0">
            <a:spAutoFit/>
          </a:bodyPr>
          <a:lstStyle/>
          <a:p>
            <a:pPr>
              <a:lnSpc>
                <a:spcPct val="130000"/>
              </a:lnSpc>
              <a:spcBef>
                <a:spcPts val="600"/>
              </a:spcBef>
            </a:pPr>
            <a:r>
              <a:rPr lang="en-US" altLang="zh-CN" kern="0" dirty="0">
                <a:latin typeface="微软雅黑" panose="020B0503020204020204" pitchFamily="34" charset="-122"/>
                <a:ea typeface="微软雅黑" panose="020B0503020204020204" pitchFamily="34" charset="-122"/>
                <a:cs typeface="+mn-ea"/>
                <a:sym typeface="+mn-lt"/>
              </a:rPr>
              <a:t>       </a:t>
            </a:r>
            <a:r>
              <a:rPr lang="zh-CN" altLang="en-US" b="1" kern="0" dirty="0">
                <a:latin typeface="微软雅黑" panose="020B0503020204020204" pitchFamily="34" charset="-122"/>
                <a:ea typeface="微软雅黑" panose="020B0503020204020204" pitchFamily="34" charset="-122"/>
                <a:cs typeface="+mn-ea"/>
                <a:sym typeface="+mn-lt"/>
              </a:rPr>
              <a:t>场景部分：</a:t>
            </a:r>
            <a:r>
              <a:rPr lang="zh-CN" altLang="en-US" kern="0" dirty="0">
                <a:latin typeface="微软雅黑" panose="020B0503020204020204" pitchFamily="34" charset="-122"/>
                <a:ea typeface="微软雅黑" panose="020B0503020204020204" pitchFamily="34" charset="-122"/>
                <a:cs typeface="+mn-ea"/>
                <a:sym typeface="+mn-lt"/>
              </a:rPr>
              <a:t>为了研究对微观人群模拟具有普适性的模拟方法，我们需要对多个不同人群场景下的微观人群进行模拟方法的研究和实现。针对于该问题，本次工作主要设计了</a:t>
            </a:r>
            <a:r>
              <a:rPr lang="zh-CN" altLang="en-US" b="1" kern="0" dirty="0">
                <a:solidFill>
                  <a:schemeClr val="accent1">
                    <a:lumMod val="50000"/>
                  </a:schemeClr>
                </a:solidFill>
                <a:latin typeface="微软雅黑" panose="020B0503020204020204" pitchFamily="34" charset="-122"/>
                <a:ea typeface="微软雅黑" panose="020B0503020204020204" pitchFamily="34" charset="-122"/>
                <a:cs typeface="+mn-ea"/>
                <a:sym typeface="+mn-lt"/>
              </a:rPr>
              <a:t>三种不同复杂程度的微观人群模拟场景</a:t>
            </a:r>
            <a:r>
              <a:rPr lang="zh-CN" altLang="en-US" kern="0" dirty="0">
                <a:latin typeface="微软雅黑" panose="020B0503020204020204" pitchFamily="34" charset="-122"/>
                <a:ea typeface="微软雅黑" panose="020B0503020204020204" pitchFamily="34" charset="-122"/>
                <a:cs typeface="+mn-ea"/>
                <a:sym typeface="+mn-lt"/>
              </a:rPr>
              <a:t>，并分别在</a:t>
            </a:r>
            <a:r>
              <a:rPr lang="en-US" altLang="zh-CN" kern="0" dirty="0">
                <a:latin typeface="微软雅黑" panose="020B0503020204020204" pitchFamily="34" charset="-122"/>
                <a:ea typeface="微软雅黑" panose="020B0503020204020204" pitchFamily="34" charset="-122"/>
                <a:cs typeface="+mn-ea"/>
                <a:sym typeface="+mn-lt"/>
              </a:rPr>
              <a:t>2D</a:t>
            </a:r>
            <a:r>
              <a:rPr lang="zh-CN" altLang="en-US" kern="0" dirty="0">
                <a:latin typeface="微软雅黑" panose="020B0503020204020204" pitchFamily="34" charset="-122"/>
                <a:ea typeface="微软雅黑" panose="020B0503020204020204" pitchFamily="34" charset="-122"/>
                <a:cs typeface="+mn-ea"/>
                <a:sym typeface="+mn-lt"/>
              </a:rPr>
              <a:t>和</a:t>
            </a:r>
            <a:r>
              <a:rPr lang="en-US" altLang="zh-CN" kern="0" dirty="0">
                <a:latin typeface="微软雅黑" panose="020B0503020204020204" pitchFamily="34" charset="-122"/>
                <a:ea typeface="微软雅黑" panose="020B0503020204020204" pitchFamily="34" charset="-122"/>
                <a:cs typeface="+mn-ea"/>
                <a:sym typeface="+mn-lt"/>
              </a:rPr>
              <a:t>3D</a:t>
            </a:r>
            <a:r>
              <a:rPr lang="zh-CN" altLang="en-US" kern="0" dirty="0">
                <a:latin typeface="微软雅黑" panose="020B0503020204020204" pitchFamily="34" charset="-122"/>
                <a:ea typeface="微软雅黑" panose="020B0503020204020204" pitchFamily="34" charset="-122"/>
                <a:cs typeface="+mn-ea"/>
                <a:sym typeface="+mn-lt"/>
              </a:rPr>
              <a:t>场景下使用以相互速度障碍算法模型为核心算法的微观人群模拟方法进行实现和展示。</a:t>
            </a:r>
            <a:endParaRPr lang="en-US" altLang="zh-CN"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b="1" kern="0" dirty="0">
                <a:latin typeface="微软雅黑" panose="020B0503020204020204" pitchFamily="34" charset="-122"/>
                <a:ea typeface="微软雅黑" panose="020B0503020204020204" pitchFamily="34" charset="-122"/>
                <a:cs typeface="+mn-ea"/>
                <a:sym typeface="+mn-lt"/>
              </a:rPr>
              <a:t>      实现部分：</a:t>
            </a:r>
            <a:r>
              <a:rPr lang="zh-CN" altLang="en-US" kern="0" dirty="0">
                <a:latin typeface="微软雅黑" panose="020B0503020204020204" pitchFamily="34" charset="-122"/>
                <a:ea typeface="微软雅黑" panose="020B0503020204020204" pitchFamily="34" charset="-122"/>
                <a:cs typeface="+mn-ea"/>
                <a:sym typeface="+mn-lt"/>
              </a:rPr>
              <a:t>以</a:t>
            </a:r>
            <a:r>
              <a:rPr lang="en-US" altLang="zh-CN" kern="0" dirty="0">
                <a:latin typeface="微软雅黑" panose="020B0503020204020204" pitchFamily="34" charset="-122"/>
                <a:ea typeface="微软雅黑" panose="020B0503020204020204" pitchFamily="34" charset="-122"/>
                <a:cs typeface="+mn-ea"/>
                <a:sym typeface="+mn-lt"/>
              </a:rPr>
              <a:t>Windows</a:t>
            </a:r>
            <a:r>
              <a:rPr lang="zh-CN" altLang="en-US" kern="0" dirty="0">
                <a:latin typeface="微软雅黑" panose="020B0503020204020204" pitchFamily="34" charset="-122"/>
                <a:ea typeface="微软雅黑" panose="020B0503020204020204" pitchFamily="34" charset="-122"/>
                <a:cs typeface="+mn-ea"/>
                <a:sym typeface="+mn-lt"/>
              </a:rPr>
              <a:t>平台上</a:t>
            </a:r>
            <a:r>
              <a:rPr lang="en-US" altLang="zh-CN" kern="0" dirty="0" err="1">
                <a:latin typeface="微软雅黑" panose="020B0503020204020204" pitchFamily="34" charset="-122"/>
                <a:ea typeface="微软雅黑" panose="020B0503020204020204" pitchFamily="34" charset="-122"/>
                <a:cs typeface="+mn-ea"/>
                <a:sym typeface="+mn-lt"/>
              </a:rPr>
              <a:t>CodeBlocks</a:t>
            </a:r>
            <a:r>
              <a:rPr lang="zh-CN" altLang="en-US" kern="0" dirty="0">
                <a:latin typeface="微软雅黑" panose="020B0503020204020204" pitchFamily="34" charset="-122"/>
                <a:ea typeface="微软雅黑" panose="020B0503020204020204" pitchFamily="34" charset="-122"/>
                <a:cs typeface="+mn-ea"/>
                <a:sym typeface="+mn-lt"/>
              </a:rPr>
              <a:t>环境为基础，使用</a:t>
            </a:r>
            <a:r>
              <a:rPr lang="en-US" altLang="zh-CN" kern="0" dirty="0">
                <a:latin typeface="微软雅黑" panose="020B0503020204020204" pitchFamily="34" charset="-122"/>
                <a:ea typeface="微软雅黑" panose="020B0503020204020204" pitchFamily="34" charset="-122"/>
                <a:cs typeface="+mn-ea"/>
                <a:sym typeface="+mn-lt"/>
              </a:rPr>
              <a:t>OpenGL</a:t>
            </a:r>
            <a:r>
              <a:rPr lang="zh-CN" altLang="en-US" kern="0" dirty="0">
                <a:latin typeface="微软雅黑" panose="020B0503020204020204" pitchFamily="34" charset="-122"/>
                <a:ea typeface="微软雅黑" panose="020B0503020204020204" pitchFamily="34" charset="-122"/>
                <a:cs typeface="+mn-ea"/>
                <a:sym typeface="+mn-lt"/>
              </a:rPr>
              <a:t>图形学库和</a:t>
            </a:r>
            <a:r>
              <a:rPr lang="en-US" altLang="zh-CN" kern="0" dirty="0">
                <a:latin typeface="微软雅黑" panose="020B0503020204020204" pitchFamily="34" charset="-122"/>
                <a:ea typeface="微软雅黑" panose="020B0503020204020204" pitchFamily="34" charset="-122"/>
                <a:cs typeface="+mn-ea"/>
                <a:sym typeface="+mn-lt"/>
              </a:rPr>
              <a:t>RVO</a:t>
            </a:r>
            <a:r>
              <a:rPr lang="zh-CN" altLang="en-US" kern="0" dirty="0">
                <a:latin typeface="微软雅黑" panose="020B0503020204020204" pitchFamily="34" charset="-122"/>
                <a:ea typeface="微软雅黑" panose="020B0503020204020204" pitchFamily="34" charset="-122"/>
                <a:cs typeface="+mn-ea"/>
                <a:sym typeface="+mn-lt"/>
              </a:rPr>
              <a:t>算法模型对微观人群进行模拟和展示。在模拟过程中，在前端和</a:t>
            </a:r>
            <a:r>
              <a:rPr lang="en-US" altLang="zh-CN" kern="0" dirty="0">
                <a:latin typeface="微软雅黑" panose="020B0503020204020204" pitchFamily="34" charset="-122"/>
                <a:ea typeface="微软雅黑" panose="020B0503020204020204" pitchFamily="34" charset="-122"/>
                <a:cs typeface="+mn-ea"/>
                <a:sym typeface="+mn-lt"/>
              </a:rPr>
              <a:t>RVO</a:t>
            </a:r>
            <a:r>
              <a:rPr lang="zh-CN" altLang="en-US" kern="0" dirty="0">
                <a:latin typeface="微软雅黑" panose="020B0503020204020204" pitchFamily="34" charset="-122"/>
                <a:ea typeface="微软雅黑" panose="020B0503020204020204" pitchFamily="34" charset="-122"/>
                <a:cs typeface="+mn-ea"/>
                <a:sym typeface="+mn-lt"/>
              </a:rPr>
              <a:t>算法程序间进行速度，坐标等数据的交换，并根据坐标创建底层路线图，结合迪杰斯特拉算法进行模拟过程中的全局路径规划，使用</a:t>
            </a:r>
            <a:r>
              <a:rPr lang="en-US" altLang="zh-CN" kern="0" dirty="0">
                <a:latin typeface="微软雅黑" panose="020B0503020204020204" pitchFamily="34" charset="-122"/>
                <a:ea typeface="微软雅黑" panose="020B0503020204020204" pitchFamily="34" charset="-122"/>
                <a:cs typeface="+mn-ea"/>
                <a:sym typeface="+mn-lt"/>
              </a:rPr>
              <a:t>OpenGL</a:t>
            </a:r>
            <a:r>
              <a:rPr lang="zh-CN" altLang="en-US" kern="0" dirty="0">
                <a:latin typeface="微软雅黑" panose="020B0503020204020204" pitchFamily="34" charset="-122"/>
                <a:ea typeface="微软雅黑" panose="020B0503020204020204" pitchFamily="34" charset="-122"/>
                <a:cs typeface="+mn-ea"/>
                <a:sym typeface="+mn-lt"/>
              </a:rPr>
              <a:t>进行高效的前端动画渲染展示。</a:t>
            </a:r>
            <a:endParaRPr lang="en-US" altLang="zh-CN" b="1" kern="0" dirty="0">
              <a:latin typeface="微软雅黑" panose="020B0503020204020204" pitchFamily="34" charset="-122"/>
              <a:ea typeface="微软雅黑" panose="020B0503020204020204" pitchFamily="34" charset="-122"/>
              <a:cs typeface="+mn-ea"/>
              <a:sym typeface="+mn-lt"/>
            </a:endParaRPr>
          </a:p>
        </p:txBody>
      </p:sp>
    </p:spTree>
    <p:extLst>
      <p:ext uri="{BB962C8B-B14F-4D97-AF65-F5344CB8AC3E}">
        <p14:creationId xmlns:p14="http://schemas.microsoft.com/office/powerpoint/2010/main" val="383141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859AAF18-D91D-492D-AFAE-B84050CB81E5}"/>
              </a:ext>
            </a:extLst>
          </p:cNvPr>
          <p:cNvPicPr>
            <a:picLocks noChangeAspect="1"/>
          </p:cNvPicPr>
          <p:nvPr/>
        </p:nvPicPr>
        <p:blipFill>
          <a:blip r:embed="rId3"/>
          <a:stretch>
            <a:fillRect/>
          </a:stretch>
        </p:blipFill>
        <p:spPr>
          <a:xfrm>
            <a:off x="851209" y="4102339"/>
            <a:ext cx="3179660" cy="1989298"/>
          </a:xfrm>
          <a:prstGeom prst="rect">
            <a:avLst/>
          </a:prstGeom>
        </p:spPr>
      </p:pic>
      <p:pic>
        <p:nvPicPr>
          <p:cNvPr id="6" name="图片 5">
            <a:extLst>
              <a:ext uri="{FF2B5EF4-FFF2-40B4-BE49-F238E27FC236}">
                <a16:creationId xmlns:a16="http://schemas.microsoft.com/office/drawing/2014/main" id="{09042060-F87F-473E-AD36-87BBB69A2C1E}"/>
              </a:ext>
            </a:extLst>
          </p:cNvPr>
          <p:cNvPicPr>
            <a:picLocks noChangeAspect="1"/>
          </p:cNvPicPr>
          <p:nvPr/>
        </p:nvPicPr>
        <p:blipFill>
          <a:blip r:embed="rId4"/>
          <a:stretch>
            <a:fillRect/>
          </a:stretch>
        </p:blipFill>
        <p:spPr>
          <a:xfrm>
            <a:off x="4703205" y="4115522"/>
            <a:ext cx="3179660" cy="2008772"/>
          </a:xfrm>
          <a:prstGeom prst="rect">
            <a:avLst/>
          </a:prstGeom>
        </p:spPr>
      </p:pic>
      <p:pic>
        <p:nvPicPr>
          <p:cNvPr id="8" name="图片 7">
            <a:extLst>
              <a:ext uri="{FF2B5EF4-FFF2-40B4-BE49-F238E27FC236}">
                <a16:creationId xmlns:a16="http://schemas.microsoft.com/office/drawing/2014/main" id="{D833AB8D-B10E-4B49-88B2-1E1CAEAA5C45}"/>
              </a:ext>
            </a:extLst>
          </p:cNvPr>
          <p:cNvPicPr>
            <a:picLocks noChangeAspect="1"/>
          </p:cNvPicPr>
          <p:nvPr/>
        </p:nvPicPr>
        <p:blipFill>
          <a:blip r:embed="rId5"/>
          <a:stretch>
            <a:fillRect/>
          </a:stretch>
        </p:blipFill>
        <p:spPr>
          <a:xfrm>
            <a:off x="8555201" y="4102339"/>
            <a:ext cx="3533192" cy="2137210"/>
          </a:xfrm>
          <a:prstGeom prst="rect">
            <a:avLst/>
          </a:prstGeom>
        </p:spPr>
      </p:pic>
      <p:sp>
        <p:nvSpPr>
          <p:cNvPr id="13" name="矩形 12">
            <a:extLst>
              <a:ext uri="{FF2B5EF4-FFF2-40B4-BE49-F238E27FC236}">
                <a16:creationId xmlns:a16="http://schemas.microsoft.com/office/drawing/2014/main" id="{4F1D26CB-D938-4FD6-BE7F-50966B1475C7}"/>
              </a:ext>
            </a:extLst>
          </p:cNvPr>
          <p:cNvSpPr/>
          <p:nvPr/>
        </p:nvSpPr>
        <p:spPr>
          <a:xfrm>
            <a:off x="1117600" y="858052"/>
            <a:ext cx="2646878" cy="584775"/>
          </a:xfrm>
          <a:prstGeom prst="rect">
            <a:avLst/>
          </a:prstGeom>
        </p:spPr>
        <p:txBody>
          <a:bodyPr wrap="none">
            <a:spAutoFit/>
          </a:bodyPr>
          <a:lstStyle/>
          <a:p>
            <a:pPr lvl="0">
              <a:defRPr/>
            </a:pPr>
            <a:r>
              <a:rPr lang="zh-CN" altLang="en-US" sz="3200" dirty="0">
                <a:solidFill>
                  <a:prstClr val="black"/>
                </a:solidFill>
                <a:latin typeface="思源黑体 CN Heavy" panose="020B0A00000000000000" pitchFamily="34" charset="-122"/>
                <a:ea typeface="思源黑体 CN Heavy" panose="020B0A00000000000000" pitchFamily="34" charset="-122"/>
              </a:rPr>
              <a:t>各场景设计图</a:t>
            </a:r>
          </a:p>
        </p:txBody>
      </p:sp>
      <p:sp>
        <p:nvSpPr>
          <p:cNvPr id="14" name="文本框 13">
            <a:extLst>
              <a:ext uri="{FF2B5EF4-FFF2-40B4-BE49-F238E27FC236}">
                <a16:creationId xmlns:a16="http://schemas.microsoft.com/office/drawing/2014/main" id="{44C272AF-70D8-4E7C-B353-C771AD6EC406}"/>
              </a:ext>
            </a:extLst>
          </p:cNvPr>
          <p:cNvSpPr txBox="1"/>
          <p:nvPr/>
        </p:nvSpPr>
        <p:spPr>
          <a:xfrm>
            <a:off x="1117600" y="1512950"/>
            <a:ext cx="8632890" cy="2602572"/>
          </a:xfrm>
          <a:prstGeom prst="rect">
            <a:avLst/>
          </a:prstGeom>
          <a:noFill/>
        </p:spPr>
        <p:txBody>
          <a:bodyPr wrap="square" rtlCol="0">
            <a:spAutoFit/>
          </a:bodyPr>
          <a:lstStyle/>
          <a:p>
            <a:pPr>
              <a:lnSpc>
                <a:spcPct val="130000"/>
              </a:lnSpc>
              <a:spcBef>
                <a:spcPts val="600"/>
              </a:spcBef>
            </a:pPr>
            <a:r>
              <a:rPr lang="zh-CN" altLang="en-US" b="1" kern="0" dirty="0">
                <a:latin typeface="微软雅黑" panose="020B0503020204020204" pitchFamily="34" charset="-122"/>
                <a:ea typeface="微软雅黑" panose="020B0503020204020204" pitchFamily="34" charset="-122"/>
                <a:cs typeface="+mn-ea"/>
                <a:sym typeface="+mn-lt"/>
              </a:rPr>
              <a:t>场景一：</a:t>
            </a:r>
            <a:r>
              <a:rPr lang="zh-CN" altLang="en-US" kern="0" dirty="0">
                <a:latin typeface="微软雅黑" panose="020B0503020204020204" pitchFamily="34" charset="-122"/>
                <a:ea typeface="微软雅黑" panose="020B0503020204020204" pitchFamily="34" charset="-122"/>
                <a:cs typeface="+mn-ea"/>
                <a:sym typeface="+mn-lt"/>
              </a:rPr>
              <a:t>通道内相向而行的人群</a:t>
            </a:r>
            <a:endParaRPr lang="en-US" altLang="zh-CN" b="1"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en-US" altLang="zh-CN" b="1" kern="0" dirty="0">
                <a:latin typeface="微软雅黑" panose="020B0503020204020204" pitchFamily="34" charset="-122"/>
                <a:ea typeface="微软雅黑" panose="020B0503020204020204" pitchFamily="34" charset="-122"/>
                <a:cs typeface="+mn-ea"/>
                <a:sym typeface="+mn-lt"/>
              </a:rPr>
              <a:t>      </a:t>
            </a:r>
            <a:r>
              <a:rPr lang="zh-CN" altLang="en-US" kern="0" dirty="0">
                <a:latin typeface="微软雅黑" panose="020B0503020204020204" pitchFamily="34" charset="-122"/>
                <a:ea typeface="微软雅黑" panose="020B0503020204020204" pitchFamily="34" charset="-122"/>
                <a:cs typeface="+mn-ea"/>
                <a:sym typeface="+mn-lt"/>
              </a:rPr>
              <a:t>该场景包含两个人群，从通道内的不同方向出发相向而行，运动至各自目标。</a:t>
            </a:r>
            <a:endParaRPr lang="en-US" altLang="zh-CN" b="1"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b="1" kern="0" dirty="0">
                <a:latin typeface="微软雅黑" panose="020B0503020204020204" pitchFamily="34" charset="-122"/>
                <a:ea typeface="微软雅黑" panose="020B0503020204020204" pitchFamily="34" charset="-122"/>
                <a:cs typeface="+mn-ea"/>
                <a:sym typeface="+mn-lt"/>
              </a:rPr>
              <a:t>场景二：</a:t>
            </a:r>
            <a:r>
              <a:rPr lang="zh-CN" altLang="en-US" kern="0" dirty="0">
                <a:latin typeface="微软雅黑" panose="020B0503020204020204" pitchFamily="34" charset="-122"/>
                <a:ea typeface="微软雅黑" panose="020B0503020204020204" pitchFamily="34" charset="-122"/>
                <a:cs typeface="+mn-ea"/>
                <a:sym typeface="+mn-lt"/>
              </a:rPr>
              <a:t>人群过马路场景</a:t>
            </a:r>
            <a:endParaRPr lang="en-US" altLang="zh-CN" b="1"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en-US" altLang="zh-CN" b="1" kern="0" dirty="0">
                <a:latin typeface="微软雅黑" panose="020B0503020204020204" pitchFamily="34" charset="-122"/>
                <a:ea typeface="微软雅黑" panose="020B0503020204020204" pitchFamily="34" charset="-122"/>
                <a:cs typeface="+mn-ea"/>
                <a:sym typeface="+mn-lt"/>
              </a:rPr>
              <a:t>      </a:t>
            </a:r>
            <a:r>
              <a:rPr lang="zh-CN" altLang="en-US" kern="0" dirty="0">
                <a:latin typeface="微软雅黑" panose="020B0503020204020204" pitchFamily="34" charset="-122"/>
                <a:ea typeface="微软雅黑" panose="020B0503020204020204" pitchFamily="34" charset="-122"/>
                <a:cs typeface="+mn-ea"/>
                <a:sym typeface="+mn-lt"/>
              </a:rPr>
              <a:t>该场景包含三个人群，从十字路口的不同方向出发，运动至各自目标。</a:t>
            </a:r>
            <a:endParaRPr lang="en-US" altLang="zh-CN" b="1"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b="1" kern="0" dirty="0">
                <a:latin typeface="微软雅黑" panose="020B0503020204020204" pitchFamily="34" charset="-122"/>
                <a:ea typeface="微软雅黑" panose="020B0503020204020204" pitchFamily="34" charset="-122"/>
                <a:cs typeface="+mn-ea"/>
                <a:sym typeface="+mn-lt"/>
              </a:rPr>
              <a:t>场景三：</a:t>
            </a:r>
            <a:r>
              <a:rPr lang="zh-CN" altLang="en-US" kern="0" dirty="0">
                <a:latin typeface="微软雅黑" panose="020B0503020204020204" pitchFamily="34" charset="-122"/>
                <a:ea typeface="微软雅黑" panose="020B0503020204020204" pitchFamily="34" charset="-122"/>
                <a:cs typeface="+mn-ea"/>
                <a:sym typeface="+mn-lt"/>
              </a:rPr>
              <a:t>多个房间内人群疏散场景</a:t>
            </a:r>
            <a:endParaRPr lang="en-US" altLang="zh-CN" b="1"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en-US" altLang="zh-CN" b="1" kern="0" dirty="0">
                <a:latin typeface="微软雅黑" panose="020B0503020204020204" pitchFamily="34" charset="-122"/>
                <a:ea typeface="微软雅黑" panose="020B0503020204020204" pitchFamily="34" charset="-122"/>
                <a:cs typeface="+mn-ea"/>
                <a:sym typeface="+mn-lt"/>
              </a:rPr>
              <a:t>      </a:t>
            </a:r>
            <a:r>
              <a:rPr lang="zh-CN" altLang="en-US" kern="0" dirty="0">
                <a:latin typeface="微软雅黑" panose="020B0503020204020204" pitchFamily="34" charset="-122"/>
                <a:ea typeface="微软雅黑" panose="020B0503020204020204" pitchFamily="34" charset="-122"/>
                <a:cs typeface="+mn-ea"/>
                <a:sym typeface="+mn-lt"/>
              </a:rPr>
              <a:t>该场景包含七个人群，从各自房间出发，运动至出口外各自目标。</a:t>
            </a:r>
            <a:endParaRPr lang="zh-CN" altLang="en-US" b="1" kern="0" dirty="0">
              <a:latin typeface="微软雅黑" panose="020B0503020204020204" pitchFamily="34" charset="-122"/>
              <a:ea typeface="微软雅黑" panose="020B0503020204020204" pitchFamily="34" charset="-122"/>
              <a:cs typeface="+mn-ea"/>
              <a:sym typeface="+mn-lt"/>
            </a:endParaRPr>
          </a:p>
        </p:txBody>
      </p:sp>
      <p:sp>
        <p:nvSpPr>
          <p:cNvPr id="15" name="文本框 14">
            <a:extLst>
              <a:ext uri="{FF2B5EF4-FFF2-40B4-BE49-F238E27FC236}">
                <a16:creationId xmlns:a16="http://schemas.microsoft.com/office/drawing/2014/main" id="{1A54F458-199B-462C-9553-D7F799EDFF50}"/>
              </a:ext>
            </a:extLst>
          </p:cNvPr>
          <p:cNvSpPr txBox="1"/>
          <p:nvPr/>
        </p:nvSpPr>
        <p:spPr>
          <a:xfrm>
            <a:off x="1548881" y="6440642"/>
            <a:ext cx="10440956" cy="417358"/>
          </a:xfrm>
          <a:prstGeom prst="rect">
            <a:avLst/>
          </a:prstGeom>
          <a:noFill/>
        </p:spPr>
        <p:txBody>
          <a:bodyPr wrap="square" rtlCol="0">
            <a:spAutoFit/>
          </a:bodyPr>
          <a:lstStyle/>
          <a:p>
            <a:pPr>
              <a:lnSpc>
                <a:spcPct val="130000"/>
              </a:lnSpc>
              <a:spcBef>
                <a:spcPts val="600"/>
              </a:spcBef>
            </a:pPr>
            <a:r>
              <a:rPr lang="zh-CN" altLang="en-US" kern="0" dirty="0">
                <a:latin typeface="微软雅黑" panose="020B0503020204020204" pitchFamily="34" charset="-122"/>
                <a:ea typeface="微软雅黑" panose="020B0503020204020204" pitchFamily="34" charset="-122"/>
                <a:cs typeface="+mn-ea"/>
                <a:sym typeface="+mn-lt"/>
              </a:rPr>
              <a:t>场景一</a:t>
            </a:r>
            <a:r>
              <a:rPr lang="en-US" altLang="zh-CN" kern="0" dirty="0">
                <a:latin typeface="微软雅黑" panose="020B0503020204020204" pitchFamily="34" charset="-122"/>
                <a:ea typeface="微软雅黑" panose="020B0503020204020204" pitchFamily="34" charset="-122"/>
                <a:cs typeface="+mn-ea"/>
                <a:sym typeface="+mn-lt"/>
              </a:rPr>
              <a:t>					</a:t>
            </a:r>
            <a:r>
              <a:rPr lang="zh-CN" altLang="en-US" kern="0" dirty="0">
                <a:latin typeface="微软雅黑" panose="020B0503020204020204" pitchFamily="34" charset="-122"/>
                <a:ea typeface="微软雅黑" panose="020B0503020204020204" pitchFamily="34" charset="-122"/>
                <a:cs typeface="+mn-ea"/>
                <a:sym typeface="+mn-lt"/>
              </a:rPr>
              <a:t>场景二</a:t>
            </a:r>
            <a:r>
              <a:rPr lang="en-US" altLang="zh-CN" kern="0" dirty="0">
                <a:latin typeface="微软雅黑" panose="020B0503020204020204" pitchFamily="34" charset="-122"/>
                <a:ea typeface="微软雅黑" panose="020B0503020204020204" pitchFamily="34" charset="-122"/>
                <a:cs typeface="+mn-ea"/>
                <a:sym typeface="+mn-lt"/>
              </a:rPr>
              <a:t>				</a:t>
            </a:r>
            <a:r>
              <a:rPr lang="zh-CN" altLang="en-US" kern="0" dirty="0">
                <a:latin typeface="微软雅黑" panose="020B0503020204020204" pitchFamily="34" charset="-122"/>
                <a:ea typeface="微软雅黑" panose="020B0503020204020204" pitchFamily="34" charset="-122"/>
                <a:cs typeface="+mn-ea"/>
                <a:sym typeface="+mn-lt"/>
              </a:rPr>
              <a:t>场景三</a:t>
            </a:r>
          </a:p>
        </p:txBody>
      </p:sp>
    </p:spTree>
    <p:extLst>
      <p:ext uri="{BB962C8B-B14F-4D97-AF65-F5344CB8AC3E}">
        <p14:creationId xmlns:p14="http://schemas.microsoft.com/office/powerpoint/2010/main" val="1778381173"/>
      </p:ext>
    </p:extLst>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8031B986-9F13-42F0-BE82-189B236C97C5}"/>
              </a:ext>
            </a:extLst>
          </p:cNvPr>
          <p:cNvSpPr/>
          <p:nvPr/>
        </p:nvSpPr>
        <p:spPr>
          <a:xfrm>
            <a:off x="1117600" y="1267928"/>
            <a:ext cx="1826141" cy="584775"/>
          </a:xfrm>
          <a:prstGeom prst="rect">
            <a:avLst/>
          </a:prstGeom>
        </p:spPr>
        <p:txBody>
          <a:bodyPr wrap="none">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zh-CN" altLang="en-US" sz="3200" i="0" u="none" strike="noStrike" kern="1200" cap="none" spc="0" normalizeH="0" baseline="0" noProof="0" dirty="0">
                <a:ln>
                  <a:noFill/>
                </a:ln>
                <a:effectLst/>
                <a:uLnTx/>
                <a:uFillTx/>
                <a:latin typeface="思源黑体 CN Heavy" panose="020B0A00000000000000" pitchFamily="34" charset="-122"/>
                <a:ea typeface="思源黑体 CN Heavy" panose="020B0A00000000000000" pitchFamily="34" charset="-122"/>
              </a:rPr>
              <a:t>结果展示</a:t>
            </a:r>
          </a:p>
        </p:txBody>
      </p:sp>
      <p:sp>
        <p:nvSpPr>
          <p:cNvPr id="3" name="文本框 2">
            <a:extLst>
              <a:ext uri="{FF2B5EF4-FFF2-40B4-BE49-F238E27FC236}">
                <a16:creationId xmlns:a16="http://schemas.microsoft.com/office/drawing/2014/main" id="{C1ED5C54-D530-42A3-AA4C-406B9391FAF9}"/>
              </a:ext>
            </a:extLst>
          </p:cNvPr>
          <p:cNvSpPr txBox="1"/>
          <p:nvPr/>
        </p:nvSpPr>
        <p:spPr>
          <a:xfrm>
            <a:off x="1117600" y="2043403"/>
            <a:ext cx="8500188" cy="2448684"/>
          </a:xfrm>
          <a:prstGeom prst="rect">
            <a:avLst/>
          </a:prstGeom>
          <a:noFill/>
        </p:spPr>
        <p:txBody>
          <a:bodyPr wrap="square" rtlCol="0">
            <a:spAutoFit/>
          </a:bodyPr>
          <a:lstStyle/>
          <a:p>
            <a:pPr>
              <a:lnSpc>
                <a:spcPct val="130000"/>
              </a:lnSpc>
              <a:spcBef>
                <a:spcPts val="600"/>
              </a:spcBef>
            </a:pPr>
            <a:r>
              <a:rPr lang="en-US" altLang="zh-CN" kern="0" dirty="0">
                <a:latin typeface="微软雅黑" panose="020B0503020204020204" pitchFamily="34" charset="-122"/>
                <a:ea typeface="微软雅黑" panose="020B0503020204020204" pitchFamily="34" charset="-122"/>
                <a:cs typeface="+mn-ea"/>
                <a:sym typeface="+mn-lt"/>
              </a:rPr>
              <a:t>      </a:t>
            </a:r>
            <a:r>
              <a:rPr lang="zh-CN" altLang="en-US" kern="0" dirty="0">
                <a:latin typeface="微软雅黑" panose="020B0503020204020204" pitchFamily="34" charset="-122"/>
                <a:ea typeface="微软雅黑" panose="020B0503020204020204" pitchFamily="34" charset="-122"/>
                <a:cs typeface="+mn-ea"/>
                <a:sym typeface="+mn-lt"/>
              </a:rPr>
              <a:t>经过对多种场景下的微观人群进行模拟和实践，获得了较为理想的模拟结果，在模拟效果中实现了</a:t>
            </a:r>
            <a:endParaRPr lang="en-US" altLang="zh-CN"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en-US" altLang="zh-CN" kern="0" dirty="0">
                <a:latin typeface="微软雅黑" panose="020B0503020204020204" pitchFamily="34" charset="-122"/>
                <a:ea typeface="微软雅黑" panose="020B0503020204020204" pitchFamily="34" charset="-122"/>
                <a:cs typeface="+mn-ea"/>
                <a:sym typeface="+mn-lt"/>
              </a:rPr>
              <a:t> </a:t>
            </a:r>
            <a:r>
              <a:rPr lang="zh-CN" altLang="en-US" kern="0" dirty="0">
                <a:latin typeface="微软雅黑" panose="020B0503020204020204" pitchFamily="34" charset="-122"/>
                <a:ea typeface="微软雅黑" panose="020B0503020204020204" pitchFamily="34" charset="-122"/>
                <a:cs typeface="+mn-ea"/>
                <a:sym typeface="+mn-lt"/>
              </a:rPr>
              <a:t>（</a:t>
            </a:r>
            <a:r>
              <a:rPr lang="en-US" altLang="zh-CN" kern="0" dirty="0">
                <a:latin typeface="微软雅黑" panose="020B0503020204020204" pitchFamily="34" charset="-122"/>
                <a:ea typeface="微软雅黑" panose="020B0503020204020204" pitchFamily="34" charset="-122"/>
                <a:cs typeface="+mn-ea"/>
                <a:sym typeface="+mn-lt"/>
              </a:rPr>
              <a:t>1</a:t>
            </a:r>
            <a:r>
              <a:rPr lang="zh-CN" altLang="en-US" kern="0" dirty="0">
                <a:latin typeface="微软雅黑" panose="020B0503020204020204" pitchFamily="34" charset="-122"/>
                <a:ea typeface="微软雅黑" panose="020B0503020204020204" pitchFamily="34" charset="-122"/>
                <a:cs typeface="+mn-ea"/>
                <a:sym typeface="+mn-lt"/>
              </a:rPr>
              <a:t>）模拟过程中各个代理个体互相不进行碰撞，能够实现局部障碍的碰撞避免。</a:t>
            </a:r>
            <a:r>
              <a:rPr lang="en-US" altLang="zh-CN" kern="0" dirty="0">
                <a:latin typeface="微软雅黑" panose="020B0503020204020204" pitchFamily="34" charset="-122"/>
                <a:ea typeface="微软雅黑" panose="020B0503020204020204" pitchFamily="34" charset="-122"/>
                <a:cs typeface="+mn-ea"/>
                <a:sym typeface="+mn-lt"/>
              </a:rPr>
              <a:t> </a:t>
            </a:r>
          </a:p>
          <a:p>
            <a:pPr>
              <a:lnSpc>
                <a:spcPct val="130000"/>
              </a:lnSpc>
              <a:spcBef>
                <a:spcPts val="600"/>
              </a:spcBef>
            </a:pPr>
            <a:r>
              <a:rPr lang="zh-CN" altLang="en-US" kern="0" dirty="0">
                <a:latin typeface="微软雅黑" panose="020B0503020204020204" pitchFamily="34" charset="-122"/>
                <a:ea typeface="微软雅黑" panose="020B0503020204020204" pitchFamily="34" charset="-122"/>
                <a:cs typeface="+mn-ea"/>
                <a:sym typeface="+mn-lt"/>
              </a:rPr>
              <a:t> （</a:t>
            </a:r>
            <a:r>
              <a:rPr lang="en-US" altLang="zh-CN" kern="0" dirty="0">
                <a:latin typeface="微软雅黑" panose="020B0503020204020204" pitchFamily="34" charset="-122"/>
                <a:ea typeface="微软雅黑" panose="020B0503020204020204" pitchFamily="34" charset="-122"/>
                <a:cs typeface="+mn-ea"/>
                <a:sym typeface="+mn-lt"/>
              </a:rPr>
              <a:t>2</a:t>
            </a:r>
            <a:r>
              <a:rPr lang="zh-CN" altLang="en-US" kern="0" dirty="0">
                <a:latin typeface="微软雅黑" panose="020B0503020204020204" pitchFamily="34" charset="-122"/>
                <a:ea typeface="微软雅黑" panose="020B0503020204020204" pitchFamily="34" charset="-122"/>
                <a:cs typeface="+mn-ea"/>
                <a:sym typeface="+mn-lt"/>
              </a:rPr>
              <a:t>）模拟过程中各个代理个体能够根据底层路线图以及全局路径规划算法来进行路径规划，准确和高效的到达目标位置。</a:t>
            </a:r>
            <a:endParaRPr lang="en-US" altLang="zh-CN" kern="0" dirty="0">
              <a:latin typeface="微软雅黑" panose="020B0503020204020204" pitchFamily="34" charset="-122"/>
              <a:ea typeface="微软雅黑" panose="020B0503020204020204" pitchFamily="34" charset="-122"/>
              <a:cs typeface="+mn-ea"/>
              <a:sym typeface="+mn-lt"/>
            </a:endParaRPr>
          </a:p>
          <a:p>
            <a:pPr>
              <a:lnSpc>
                <a:spcPct val="130000"/>
              </a:lnSpc>
              <a:spcBef>
                <a:spcPts val="600"/>
              </a:spcBef>
            </a:pPr>
            <a:r>
              <a:rPr lang="zh-CN" altLang="en-US" kern="0" dirty="0">
                <a:latin typeface="微软雅黑" panose="020B0503020204020204" pitchFamily="34" charset="-122"/>
                <a:ea typeface="微软雅黑" panose="020B0503020204020204" pitchFamily="34" charset="-122"/>
                <a:cs typeface="+mn-ea"/>
                <a:sym typeface="+mn-lt"/>
              </a:rPr>
              <a:t> （</a:t>
            </a:r>
            <a:r>
              <a:rPr lang="en-US" altLang="zh-CN" kern="0" dirty="0">
                <a:latin typeface="微软雅黑" panose="020B0503020204020204" pitchFamily="34" charset="-122"/>
                <a:ea typeface="微软雅黑" panose="020B0503020204020204" pitchFamily="34" charset="-122"/>
                <a:cs typeface="+mn-ea"/>
                <a:sym typeface="+mn-lt"/>
              </a:rPr>
              <a:t>3</a:t>
            </a:r>
            <a:r>
              <a:rPr lang="zh-CN" altLang="en-US" kern="0" dirty="0">
                <a:latin typeface="微软雅黑" panose="020B0503020204020204" pitchFamily="34" charset="-122"/>
                <a:ea typeface="微软雅黑" panose="020B0503020204020204" pitchFamily="34" charset="-122"/>
                <a:cs typeface="+mn-ea"/>
                <a:sym typeface="+mn-lt"/>
              </a:rPr>
              <a:t>）模拟结果使用</a:t>
            </a:r>
            <a:r>
              <a:rPr lang="en-US" altLang="zh-CN" kern="0" dirty="0">
                <a:latin typeface="微软雅黑" panose="020B0503020204020204" pitchFamily="34" charset="-122"/>
                <a:ea typeface="微软雅黑" panose="020B0503020204020204" pitchFamily="34" charset="-122"/>
                <a:cs typeface="+mn-ea"/>
                <a:sym typeface="+mn-lt"/>
              </a:rPr>
              <a:t>OpenGL</a:t>
            </a:r>
            <a:r>
              <a:rPr lang="zh-CN" altLang="en-US" kern="0" dirty="0">
                <a:latin typeface="微软雅黑" panose="020B0503020204020204" pitchFamily="34" charset="-122"/>
                <a:ea typeface="微软雅黑" panose="020B0503020204020204" pitchFamily="34" charset="-122"/>
                <a:cs typeface="+mn-ea"/>
                <a:sym typeface="+mn-lt"/>
              </a:rPr>
              <a:t>双缓存技术进行展示。      </a:t>
            </a:r>
            <a:endParaRPr lang="en-US" altLang="zh-CN" kern="0" dirty="0">
              <a:latin typeface="微软雅黑" panose="020B0503020204020204" pitchFamily="34" charset="-122"/>
              <a:ea typeface="微软雅黑" panose="020B0503020204020204" pitchFamily="34" charset="-122"/>
              <a:cs typeface="+mn-ea"/>
              <a:sym typeface="+mn-lt"/>
            </a:endParaRPr>
          </a:p>
        </p:txBody>
      </p:sp>
      <p:sp>
        <p:nvSpPr>
          <p:cNvPr id="5" name="矩形 4">
            <a:extLst>
              <a:ext uri="{FF2B5EF4-FFF2-40B4-BE49-F238E27FC236}">
                <a16:creationId xmlns:a16="http://schemas.microsoft.com/office/drawing/2014/main" id="{3571E753-A786-463C-B3F3-01A8AA369E5F}"/>
              </a:ext>
            </a:extLst>
          </p:cNvPr>
          <p:cNvSpPr/>
          <p:nvPr/>
        </p:nvSpPr>
        <p:spPr>
          <a:xfrm>
            <a:off x="9955490" y="0"/>
            <a:ext cx="2236510" cy="707886"/>
          </a:xfrm>
          <a:prstGeom prst="rect">
            <a:avLst/>
          </a:prstGeom>
        </p:spPr>
        <p:txBody>
          <a:bodyPr wrap="none">
            <a:spAutoFit/>
          </a:bodyPr>
          <a:lstStyle/>
          <a:p>
            <a:pPr lvl="0"/>
            <a:r>
              <a:rPr kumimoji="1" lang="zh-CN" altLang="en-US" sz="4000" dirty="0">
                <a:solidFill>
                  <a:prstClr val="black">
                    <a:lumMod val="50000"/>
                    <a:lumOff val="50000"/>
                  </a:prstClr>
                </a:solidFill>
                <a:latin typeface="思源黑体 CN Heavy" panose="020B0A00000000000000" pitchFamily="34" charset="-122"/>
                <a:ea typeface="思源黑体 CN Heavy" panose="020B0A00000000000000" pitchFamily="34" charset="-122"/>
              </a:rPr>
              <a:t>实验结果</a:t>
            </a:r>
            <a:endParaRPr kumimoji="1" lang="en-US" altLang="zh-CN" sz="4000" dirty="0">
              <a:solidFill>
                <a:prstClr val="black">
                  <a:lumMod val="50000"/>
                  <a:lumOff val="50000"/>
                </a:prstClr>
              </a:solidFill>
              <a:latin typeface="思源黑体 CN Heavy" panose="020B0A00000000000000" pitchFamily="34" charset="-122"/>
              <a:ea typeface="思源黑体 CN Heavy" panose="020B0A00000000000000" pitchFamily="34" charset="-122"/>
            </a:endParaRPr>
          </a:p>
        </p:txBody>
      </p:sp>
    </p:spTree>
    <p:extLst>
      <p:ext uri="{BB962C8B-B14F-4D97-AF65-F5344CB8AC3E}">
        <p14:creationId xmlns:p14="http://schemas.microsoft.com/office/powerpoint/2010/main" val="1453786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8031B986-9F13-42F0-BE82-189B236C97C5}"/>
              </a:ext>
            </a:extLst>
          </p:cNvPr>
          <p:cNvSpPr/>
          <p:nvPr/>
        </p:nvSpPr>
        <p:spPr>
          <a:xfrm>
            <a:off x="1043942" y="792067"/>
            <a:ext cx="3467616" cy="584775"/>
          </a:xfrm>
          <a:prstGeom prst="rect">
            <a:avLst/>
          </a:prstGeom>
        </p:spPr>
        <p:txBody>
          <a:bodyPr wrap="none">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zh-CN" altLang="en-US" sz="3200" i="0" u="none" strike="noStrike" kern="1200" cap="none" spc="0" normalizeH="0" baseline="0" noProof="0" dirty="0">
                <a:ln>
                  <a:noFill/>
                </a:ln>
                <a:effectLst/>
                <a:uLnTx/>
                <a:uFillTx/>
                <a:latin typeface="思源黑体 CN Heavy" panose="020B0A00000000000000" pitchFamily="34" charset="-122"/>
                <a:ea typeface="思源黑体 CN Heavy" panose="020B0A00000000000000" pitchFamily="34" charset="-122"/>
              </a:rPr>
              <a:t>场景一</a:t>
            </a:r>
            <a:r>
              <a:rPr kumimoji="0" lang="zh-CN" altLang="en-US" sz="3200" i="0" u="none" strike="noStrike" kern="1200" cap="none" spc="0" normalizeH="0" baseline="0" noProof="0" dirty="0">
                <a:ln>
                  <a:noFill/>
                </a:ln>
                <a:solidFill>
                  <a:schemeClr val="tx1">
                    <a:lumMod val="50000"/>
                    <a:lumOff val="50000"/>
                  </a:schemeClr>
                </a:solidFill>
                <a:effectLst/>
                <a:uLnTx/>
                <a:uFillTx/>
                <a:latin typeface="思源黑体 CN Heavy" panose="020B0A00000000000000" pitchFamily="34" charset="-122"/>
                <a:ea typeface="思源黑体 CN Heavy" panose="020B0A00000000000000" pitchFamily="34" charset="-122"/>
              </a:rPr>
              <a:t>通道内人群</a:t>
            </a:r>
          </a:p>
        </p:txBody>
      </p:sp>
      <p:pic>
        <p:nvPicPr>
          <p:cNvPr id="4" name="图片 3">
            <a:extLst>
              <a:ext uri="{FF2B5EF4-FFF2-40B4-BE49-F238E27FC236}">
                <a16:creationId xmlns:a16="http://schemas.microsoft.com/office/drawing/2014/main" id="{3190A4A2-3B29-43BF-BF11-65B3351CFEF1}"/>
              </a:ext>
            </a:extLst>
          </p:cNvPr>
          <p:cNvPicPr>
            <a:picLocks noChangeAspect="1"/>
          </p:cNvPicPr>
          <p:nvPr/>
        </p:nvPicPr>
        <p:blipFill>
          <a:blip r:embed="rId3"/>
          <a:stretch>
            <a:fillRect/>
          </a:stretch>
        </p:blipFill>
        <p:spPr>
          <a:xfrm>
            <a:off x="6830008" y="1850335"/>
            <a:ext cx="5075854" cy="4479234"/>
          </a:xfrm>
          <a:prstGeom prst="rect">
            <a:avLst/>
          </a:prstGeom>
        </p:spPr>
      </p:pic>
      <p:pic>
        <p:nvPicPr>
          <p:cNvPr id="6" name="图片 5">
            <a:extLst>
              <a:ext uri="{FF2B5EF4-FFF2-40B4-BE49-F238E27FC236}">
                <a16:creationId xmlns:a16="http://schemas.microsoft.com/office/drawing/2014/main" id="{007305AD-459C-4E7F-9552-DBC0AF110404}"/>
              </a:ext>
            </a:extLst>
          </p:cNvPr>
          <p:cNvPicPr>
            <a:picLocks noChangeAspect="1"/>
          </p:cNvPicPr>
          <p:nvPr/>
        </p:nvPicPr>
        <p:blipFill>
          <a:blip r:embed="rId4"/>
          <a:stretch>
            <a:fillRect/>
          </a:stretch>
        </p:blipFill>
        <p:spPr>
          <a:xfrm>
            <a:off x="906487" y="1968759"/>
            <a:ext cx="4867643" cy="4295496"/>
          </a:xfrm>
          <a:prstGeom prst="rect">
            <a:avLst/>
          </a:prstGeom>
        </p:spPr>
      </p:pic>
    </p:spTree>
    <p:extLst>
      <p:ext uri="{BB962C8B-B14F-4D97-AF65-F5344CB8AC3E}">
        <p14:creationId xmlns:p14="http://schemas.microsoft.com/office/powerpoint/2010/main" val="540825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8031B986-9F13-42F0-BE82-189B236C97C5}"/>
              </a:ext>
            </a:extLst>
          </p:cNvPr>
          <p:cNvSpPr/>
          <p:nvPr/>
        </p:nvSpPr>
        <p:spPr>
          <a:xfrm>
            <a:off x="1043942" y="792067"/>
            <a:ext cx="3467616" cy="584775"/>
          </a:xfrm>
          <a:prstGeom prst="rect">
            <a:avLst/>
          </a:prstGeom>
        </p:spPr>
        <p:txBody>
          <a:bodyPr wrap="none">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zh-CN" altLang="en-US" sz="3200" i="0" u="none" strike="noStrike" kern="1200" cap="none" spc="0" normalizeH="0" baseline="0" noProof="0" dirty="0">
                <a:ln>
                  <a:noFill/>
                </a:ln>
                <a:effectLst/>
                <a:uLnTx/>
                <a:uFillTx/>
                <a:latin typeface="思源黑体 CN Heavy" panose="020B0A00000000000000" pitchFamily="34" charset="-122"/>
                <a:ea typeface="思源黑体 CN Heavy" panose="020B0A00000000000000" pitchFamily="34" charset="-122"/>
              </a:rPr>
              <a:t>场景二</a:t>
            </a:r>
            <a:r>
              <a:rPr lang="zh-CN" altLang="en-US" sz="3200" dirty="0">
                <a:solidFill>
                  <a:schemeClr val="tx1">
                    <a:lumMod val="50000"/>
                    <a:lumOff val="50000"/>
                  </a:schemeClr>
                </a:solidFill>
                <a:latin typeface="思源黑体 CN Heavy" panose="020B0A00000000000000" pitchFamily="34" charset="-122"/>
                <a:ea typeface="思源黑体 CN Heavy" panose="020B0A00000000000000" pitchFamily="34" charset="-122"/>
              </a:rPr>
              <a:t>人群过马路</a:t>
            </a:r>
            <a:endParaRPr kumimoji="0" lang="zh-CN" altLang="en-US" sz="3200" i="0" u="none" strike="noStrike" kern="1200" cap="none" spc="0" normalizeH="0" baseline="0" noProof="0" dirty="0">
              <a:ln>
                <a:noFill/>
              </a:ln>
              <a:solidFill>
                <a:schemeClr val="tx1">
                  <a:lumMod val="50000"/>
                  <a:lumOff val="50000"/>
                </a:schemeClr>
              </a:solidFill>
              <a:effectLst/>
              <a:uLnTx/>
              <a:uFillTx/>
              <a:latin typeface="思源黑体 CN Heavy" panose="020B0A00000000000000" pitchFamily="34" charset="-122"/>
              <a:ea typeface="思源黑体 CN Heavy" panose="020B0A00000000000000" pitchFamily="34" charset="-122"/>
            </a:endParaRPr>
          </a:p>
        </p:txBody>
      </p:sp>
      <p:pic>
        <p:nvPicPr>
          <p:cNvPr id="3" name="图片 2">
            <a:extLst>
              <a:ext uri="{FF2B5EF4-FFF2-40B4-BE49-F238E27FC236}">
                <a16:creationId xmlns:a16="http://schemas.microsoft.com/office/drawing/2014/main" id="{7EF91093-F430-4B30-977C-998F339F9FD4}"/>
              </a:ext>
            </a:extLst>
          </p:cNvPr>
          <p:cNvPicPr>
            <a:picLocks noChangeAspect="1"/>
          </p:cNvPicPr>
          <p:nvPr/>
        </p:nvPicPr>
        <p:blipFill>
          <a:blip r:embed="rId3"/>
          <a:stretch>
            <a:fillRect/>
          </a:stretch>
        </p:blipFill>
        <p:spPr>
          <a:xfrm>
            <a:off x="736032" y="1759633"/>
            <a:ext cx="5386235" cy="4753133"/>
          </a:xfrm>
          <a:prstGeom prst="rect">
            <a:avLst/>
          </a:prstGeom>
        </p:spPr>
      </p:pic>
      <p:pic>
        <p:nvPicPr>
          <p:cNvPr id="7" name="图片 6">
            <a:extLst>
              <a:ext uri="{FF2B5EF4-FFF2-40B4-BE49-F238E27FC236}">
                <a16:creationId xmlns:a16="http://schemas.microsoft.com/office/drawing/2014/main" id="{2D790CA7-55EA-4D8D-B4EB-B2109FE8BE33}"/>
              </a:ext>
            </a:extLst>
          </p:cNvPr>
          <p:cNvPicPr>
            <a:picLocks noChangeAspect="1"/>
          </p:cNvPicPr>
          <p:nvPr/>
        </p:nvPicPr>
        <p:blipFill>
          <a:blip r:embed="rId4"/>
          <a:stretch>
            <a:fillRect/>
          </a:stretch>
        </p:blipFill>
        <p:spPr>
          <a:xfrm>
            <a:off x="6763608" y="1759634"/>
            <a:ext cx="5056253" cy="4958407"/>
          </a:xfrm>
          <a:prstGeom prst="rect">
            <a:avLst/>
          </a:prstGeom>
        </p:spPr>
      </p:pic>
    </p:spTree>
    <p:extLst>
      <p:ext uri="{BB962C8B-B14F-4D97-AF65-F5344CB8AC3E}">
        <p14:creationId xmlns:p14="http://schemas.microsoft.com/office/powerpoint/2010/main" val="235320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a:extLst>
              <a:ext uri="{FF2B5EF4-FFF2-40B4-BE49-F238E27FC236}">
                <a16:creationId xmlns:a16="http://schemas.microsoft.com/office/drawing/2014/main" id="{8031B986-9F13-42F0-BE82-189B236C97C5}"/>
              </a:ext>
            </a:extLst>
          </p:cNvPr>
          <p:cNvSpPr/>
          <p:nvPr/>
        </p:nvSpPr>
        <p:spPr>
          <a:xfrm>
            <a:off x="1043942" y="792067"/>
            <a:ext cx="5109091" cy="584775"/>
          </a:xfrm>
          <a:prstGeom prst="rect">
            <a:avLst/>
          </a:prstGeom>
        </p:spPr>
        <p:txBody>
          <a:bodyPr wrap="none">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zh-CN" altLang="en-US" sz="3200" i="0" u="none" strike="noStrike" kern="1200" cap="none" spc="0" normalizeH="0" baseline="0" noProof="0" dirty="0">
                <a:ln>
                  <a:noFill/>
                </a:ln>
                <a:effectLst/>
                <a:uLnTx/>
                <a:uFillTx/>
                <a:latin typeface="思源黑体 CN Heavy" panose="020B0A00000000000000" pitchFamily="34" charset="-122"/>
                <a:ea typeface="思源黑体 CN Heavy" panose="020B0A00000000000000" pitchFamily="34" charset="-122"/>
              </a:rPr>
              <a:t>场景三</a:t>
            </a:r>
            <a:r>
              <a:rPr lang="zh-CN" altLang="en-US" sz="3200" dirty="0">
                <a:solidFill>
                  <a:schemeClr val="tx1">
                    <a:lumMod val="50000"/>
                    <a:lumOff val="50000"/>
                  </a:schemeClr>
                </a:solidFill>
                <a:latin typeface="思源黑体 CN Heavy" panose="020B0A00000000000000" pitchFamily="34" charset="-122"/>
                <a:ea typeface="思源黑体 CN Heavy" panose="020B0A00000000000000" pitchFamily="34" charset="-122"/>
              </a:rPr>
              <a:t>多个房间内人群疏散</a:t>
            </a:r>
            <a:endParaRPr kumimoji="0" lang="zh-CN" altLang="en-US" sz="3200" i="0" u="none" strike="noStrike" kern="1200" cap="none" spc="0" normalizeH="0" baseline="0" noProof="0" dirty="0">
              <a:ln>
                <a:noFill/>
              </a:ln>
              <a:solidFill>
                <a:schemeClr val="tx1">
                  <a:lumMod val="50000"/>
                  <a:lumOff val="50000"/>
                </a:schemeClr>
              </a:solidFill>
              <a:effectLst/>
              <a:uLnTx/>
              <a:uFillTx/>
              <a:latin typeface="思源黑体 CN Heavy" panose="020B0A00000000000000" pitchFamily="34" charset="-122"/>
              <a:ea typeface="思源黑体 CN Heavy" panose="020B0A00000000000000" pitchFamily="34" charset="-122"/>
            </a:endParaRPr>
          </a:p>
        </p:txBody>
      </p:sp>
      <p:pic>
        <p:nvPicPr>
          <p:cNvPr id="3" name="图片 2">
            <a:extLst>
              <a:ext uri="{FF2B5EF4-FFF2-40B4-BE49-F238E27FC236}">
                <a16:creationId xmlns:a16="http://schemas.microsoft.com/office/drawing/2014/main" id="{565E638D-C178-4085-BF00-A4B1C24B9786}"/>
              </a:ext>
            </a:extLst>
          </p:cNvPr>
          <p:cNvPicPr>
            <a:picLocks noChangeAspect="1"/>
          </p:cNvPicPr>
          <p:nvPr/>
        </p:nvPicPr>
        <p:blipFill>
          <a:blip r:embed="rId3"/>
          <a:stretch>
            <a:fillRect/>
          </a:stretch>
        </p:blipFill>
        <p:spPr>
          <a:xfrm>
            <a:off x="418515" y="1638300"/>
            <a:ext cx="5322835" cy="4697186"/>
          </a:xfrm>
          <a:prstGeom prst="rect">
            <a:avLst/>
          </a:prstGeom>
        </p:spPr>
      </p:pic>
      <p:pic>
        <p:nvPicPr>
          <p:cNvPr id="7" name="图片 6">
            <a:extLst>
              <a:ext uri="{FF2B5EF4-FFF2-40B4-BE49-F238E27FC236}">
                <a16:creationId xmlns:a16="http://schemas.microsoft.com/office/drawing/2014/main" id="{89630E6F-B18F-4241-BE40-5BDD29BCB0B6}"/>
              </a:ext>
            </a:extLst>
          </p:cNvPr>
          <p:cNvPicPr>
            <a:picLocks noChangeAspect="1"/>
          </p:cNvPicPr>
          <p:nvPr/>
        </p:nvPicPr>
        <p:blipFill>
          <a:blip r:embed="rId4"/>
          <a:stretch>
            <a:fillRect/>
          </a:stretch>
        </p:blipFill>
        <p:spPr>
          <a:xfrm>
            <a:off x="6578082" y="1533525"/>
            <a:ext cx="5489898" cy="4844612"/>
          </a:xfrm>
          <a:prstGeom prst="rect">
            <a:avLst/>
          </a:prstGeom>
        </p:spPr>
      </p:pic>
    </p:spTree>
    <p:extLst>
      <p:ext uri="{BB962C8B-B14F-4D97-AF65-F5344CB8AC3E}">
        <p14:creationId xmlns:p14="http://schemas.microsoft.com/office/powerpoint/2010/main" val="4123084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602</Words>
  <Application>Microsoft Office PowerPoint</Application>
  <PresentationFormat>宽屏</PresentationFormat>
  <Paragraphs>35</Paragraphs>
  <Slides>8</Slides>
  <Notes>8</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8</vt:i4>
      </vt:variant>
    </vt:vector>
  </HeadingPairs>
  <TitlesOfParts>
    <vt:vector size="16" baseType="lpstr">
      <vt:lpstr>等线 Light</vt:lpstr>
      <vt:lpstr>思源黑体 CN Heavy</vt:lpstr>
      <vt:lpstr>Arial</vt:lpstr>
      <vt:lpstr>Segoe UI</vt:lpstr>
      <vt:lpstr>等线</vt:lpstr>
      <vt:lpstr>微软雅黑</vt:lpstr>
      <vt:lpstr>微软雅黑</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shujia ren</dc:creator>
  <cp:lastModifiedBy>shujia ren</cp:lastModifiedBy>
  <cp:revision>1</cp:revision>
  <dcterms:created xsi:type="dcterms:W3CDTF">2020-11-22T10:46:25Z</dcterms:created>
  <dcterms:modified xsi:type="dcterms:W3CDTF">2020-11-22T10:46:52Z</dcterms:modified>
</cp:coreProperties>
</file>

<file path=docProps/thumbnail.jpeg>
</file>